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0"/>
    <p:sldId id="257" r:id="rId31"/>
    <p:sldId id="258" r:id="rId32"/>
    <p:sldId id="259" r:id="rId33"/>
    <p:sldId id="260" r:id="rId34"/>
    <p:sldId id="261" r:id="rId35"/>
    <p:sldId id="262" r:id="rId36"/>
    <p:sldId id="263" r:id="rId37"/>
    <p:sldId id="264" r:id="rId38"/>
  </p:sldIdLst>
  <p:sldSz cx="18288000" cy="10287000"/>
  <p:notesSz cx="6858000" cy="9144000"/>
  <p:embeddedFontLst>
    <p:embeddedFont>
      <p:font typeface="Montserrat Classic" charset="1" panose="00000500000000000000"/>
      <p:regular r:id="rId6"/>
    </p:embeddedFont>
    <p:embeddedFont>
      <p:font typeface="Montserrat Classic Bold" charset="1" panose="00000800000000000000"/>
      <p:regular r:id="rId7"/>
    </p:embeddedFont>
    <p:embeddedFont>
      <p:font typeface="Oswald" charset="1" panose="00000500000000000000"/>
      <p:regular r:id="rId8"/>
    </p:embeddedFont>
    <p:embeddedFont>
      <p:font typeface="Oswald Bold" charset="1" panose="00000800000000000000"/>
      <p:regular r:id="rId9"/>
    </p:embeddedFont>
    <p:embeddedFont>
      <p:font typeface="Arimo" charset="1" panose="020B0604020202020204"/>
      <p:regular r:id="rId10"/>
    </p:embeddedFont>
    <p:embeddedFont>
      <p:font typeface="Arimo Bold" charset="1" panose="020B0704020202020204"/>
      <p:regular r:id="rId11"/>
    </p:embeddedFont>
    <p:embeddedFont>
      <p:font typeface="Arimo Italics" charset="1" panose="020B0604020202090204"/>
      <p:regular r:id="rId12"/>
    </p:embeddedFont>
    <p:embeddedFont>
      <p:font typeface="Arimo Bold Italics" charset="1" panose="020B0704020202090204"/>
      <p:regular r:id="rId13"/>
    </p:embeddedFont>
    <p:embeddedFont>
      <p:font typeface="DM Sans" charset="1" panose="00000000000000000000"/>
      <p:regular r:id="rId14"/>
    </p:embeddedFont>
    <p:embeddedFont>
      <p:font typeface="DM Sans Bold" charset="1" panose="00000000000000000000"/>
      <p:regular r:id="rId15"/>
    </p:embeddedFont>
    <p:embeddedFont>
      <p:font typeface="DM Sans Italics" charset="1" panose="00000000000000000000"/>
      <p:regular r:id="rId16"/>
    </p:embeddedFont>
    <p:embeddedFont>
      <p:font typeface="DM Sans Bold Italics" charset="1" panose="00000000000000000000"/>
      <p:regular r:id="rId17"/>
    </p:embeddedFont>
    <p:embeddedFont>
      <p:font typeface="Open Sauce" charset="1" panose="00000500000000000000"/>
      <p:regular r:id="rId18"/>
    </p:embeddedFont>
    <p:embeddedFont>
      <p:font typeface="Open Sauce Bold" charset="1" panose="00000800000000000000"/>
      <p:regular r:id="rId19"/>
    </p:embeddedFont>
    <p:embeddedFont>
      <p:font typeface="Open Sauce Italics" charset="1" panose="00000500000000000000"/>
      <p:regular r:id="rId20"/>
    </p:embeddedFont>
    <p:embeddedFont>
      <p:font typeface="Open Sauce Bold Italics" charset="1" panose="00000800000000000000"/>
      <p:regular r:id="rId21"/>
    </p:embeddedFont>
    <p:embeddedFont>
      <p:font typeface="Open Sauce Light" charset="1" panose="00000400000000000000"/>
      <p:regular r:id="rId22"/>
    </p:embeddedFont>
    <p:embeddedFont>
      <p:font typeface="Open Sauce Light Italics" charset="1" panose="00000400000000000000"/>
      <p:regular r:id="rId23"/>
    </p:embeddedFont>
    <p:embeddedFont>
      <p:font typeface="Open Sauce Medium" charset="1" panose="00000600000000000000"/>
      <p:regular r:id="rId24"/>
    </p:embeddedFont>
    <p:embeddedFont>
      <p:font typeface="Open Sauce Medium Italics" charset="1" panose="00000600000000000000"/>
      <p:regular r:id="rId25"/>
    </p:embeddedFont>
    <p:embeddedFont>
      <p:font typeface="Open Sauce Semi-Bold" charset="1" panose="00000700000000000000"/>
      <p:regular r:id="rId26"/>
    </p:embeddedFont>
    <p:embeddedFont>
      <p:font typeface="Open Sauce Semi-Bold Italics" charset="1" panose="00000700000000000000"/>
      <p:regular r:id="rId27"/>
    </p:embeddedFont>
    <p:embeddedFont>
      <p:font typeface="Open Sauce Heavy" charset="1" panose="00000A00000000000000"/>
      <p:regular r:id="rId28"/>
    </p:embeddedFont>
    <p:embeddedFont>
      <p:font typeface="Open Sauce Heavy Italics" charset="1" panose="00000A00000000000000"/>
      <p:regular r:id="rId2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slides/slide1.xml" Type="http://schemas.openxmlformats.org/officeDocument/2006/relationships/slide"/><Relationship Id="rId31" Target="slides/slide2.xml" Type="http://schemas.openxmlformats.org/officeDocument/2006/relationships/slide"/><Relationship Id="rId32" Target="slides/slide3.xml" Type="http://schemas.openxmlformats.org/officeDocument/2006/relationships/slide"/><Relationship Id="rId33" Target="slides/slide4.xml" Type="http://schemas.openxmlformats.org/officeDocument/2006/relationships/slide"/><Relationship Id="rId34" Target="slides/slide5.xml" Type="http://schemas.openxmlformats.org/officeDocument/2006/relationships/slide"/><Relationship Id="rId35" Target="slides/slide6.xml" Type="http://schemas.openxmlformats.org/officeDocument/2006/relationships/slide"/><Relationship Id="rId36" Target="slides/slide7.xml" Type="http://schemas.openxmlformats.org/officeDocument/2006/relationships/slide"/><Relationship Id="rId37" Target="slides/slide8.xml" Type="http://schemas.openxmlformats.org/officeDocument/2006/relationships/slide"/><Relationship Id="rId38" Target="slides/slide9.xml" Type="http://schemas.openxmlformats.org/officeDocument/2006/relationships/slide"/><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https://lake-kerkini.netlify.app" TargetMode="External" Type="http://schemas.openxmlformats.org/officeDocument/2006/relationships/hyperlink"/></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8.png" Type="http://schemas.openxmlformats.org/officeDocument/2006/relationships/image"/><Relationship Id="rId4" Target="../media/image9.jpeg" Type="http://schemas.openxmlformats.org/officeDocument/2006/relationships/image"/><Relationship Id="rId5" Target="../media/image2.png" Type="http://schemas.openxmlformats.org/officeDocument/2006/relationships/image"/><Relationship Id="rId6" Target="../media/image3.svg" Type="http://schemas.openxmlformats.org/officeDocument/2006/relationships/image"/><Relationship Id="rId7" Target="../media/image10.png" Type="http://schemas.openxmlformats.org/officeDocument/2006/relationships/image"/><Relationship Id="rId8" Target="../media/image11.svg" Type="http://schemas.openxmlformats.org/officeDocument/2006/relationships/image"/><Relationship Id="rId9" Target="../media/image12.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8.svg" Type="http://schemas.openxmlformats.org/officeDocument/2006/relationships/image"/><Relationship Id="rId11" Target="../media/image19.png" Type="http://schemas.openxmlformats.org/officeDocument/2006/relationships/image"/><Relationship Id="rId12" Target="../media/image20.svg" Type="http://schemas.openxmlformats.org/officeDocument/2006/relationships/image"/><Relationship Id="rId2" Target="../media/image1.png" Type="http://schemas.openxmlformats.org/officeDocument/2006/relationships/image"/><Relationship Id="rId3" Target="../media/image13.png" Type="http://schemas.openxmlformats.org/officeDocument/2006/relationships/image"/><Relationship Id="rId4" Target="../media/image14.svg" Type="http://schemas.openxmlformats.org/officeDocument/2006/relationships/image"/><Relationship Id="rId5" Target="../media/image2.png" Type="http://schemas.openxmlformats.org/officeDocument/2006/relationships/image"/><Relationship Id="rId6" Target="../media/image3.svg" Type="http://schemas.openxmlformats.org/officeDocument/2006/relationships/image"/><Relationship Id="rId7" Target="../media/image15.png" Type="http://schemas.openxmlformats.org/officeDocument/2006/relationships/image"/><Relationship Id="rId8" Target="../media/image16.svg" Type="http://schemas.openxmlformats.org/officeDocument/2006/relationships/image"/><Relationship Id="rId9" Target="../media/image17.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1.png" Type="http://schemas.openxmlformats.org/officeDocument/2006/relationships/image"/><Relationship Id="rId4" Target="../media/image22.svg" Type="http://schemas.openxmlformats.org/officeDocument/2006/relationships/image"/><Relationship Id="rId5" Target="../media/image23.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4.png" Type="http://schemas.openxmlformats.org/officeDocument/2006/relationships/image"/><Relationship Id="rId4" Target="../media/image25.svg" Type="http://schemas.openxmlformats.org/officeDocument/2006/relationships/image"/><Relationship Id="rId5" Target="../media/image26.png" Type="http://schemas.openxmlformats.org/officeDocument/2006/relationships/image"/><Relationship Id="rId6" Target="../media/image27.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8.jpeg" Type="http://schemas.openxmlformats.org/officeDocument/2006/relationships/image"/><Relationship Id="rId4" Target="../media/image8.png" Type="http://schemas.openxmlformats.org/officeDocument/2006/relationships/image"/><Relationship Id="rId5" Target="../media/image29.png" Type="http://schemas.openxmlformats.org/officeDocument/2006/relationships/image"/><Relationship Id="rId6" Target="../media/image30.svg" Type="http://schemas.openxmlformats.org/officeDocument/2006/relationships/image"/><Relationship Id="rId7" Target="../media/image2.png" Type="http://schemas.openxmlformats.org/officeDocument/2006/relationships/image"/><Relationship Id="rId8" Target="../media/image3.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31.png" Type="http://schemas.openxmlformats.org/officeDocument/2006/relationships/image"/><Relationship Id="rId8" Target="../media/image32.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7659121">
            <a:off x="15091031" y="5585714"/>
            <a:ext cx="7629294" cy="7828566"/>
          </a:xfrm>
          <a:custGeom>
            <a:avLst/>
            <a:gdLst/>
            <a:ahLst/>
            <a:cxnLst/>
            <a:rect r="r" b="b" t="t" l="l"/>
            <a:pathLst>
              <a:path h="7828566" w="7629294">
                <a:moveTo>
                  <a:pt x="0" y="0"/>
                </a:moveTo>
                <a:lnTo>
                  <a:pt x="7629294" y="0"/>
                </a:lnTo>
                <a:lnTo>
                  <a:pt x="7629294" y="7828566"/>
                </a:lnTo>
                <a:lnTo>
                  <a:pt x="0" y="782856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3258071" y="-4629150"/>
            <a:ext cx="9022634" cy="9258300"/>
          </a:xfrm>
          <a:custGeom>
            <a:avLst/>
            <a:gdLst/>
            <a:ahLst/>
            <a:cxnLst/>
            <a:rect r="r" b="b" t="t" l="l"/>
            <a:pathLst>
              <a:path h="9258300" w="9022634">
                <a:moveTo>
                  <a:pt x="0" y="0"/>
                </a:moveTo>
                <a:lnTo>
                  <a:pt x="9022634" y="0"/>
                </a:lnTo>
                <a:lnTo>
                  <a:pt x="9022634" y="9258300"/>
                </a:lnTo>
                <a:lnTo>
                  <a:pt x="0" y="92583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5" id="5"/>
          <p:cNvGrpSpPr/>
          <p:nvPr/>
        </p:nvGrpSpPr>
        <p:grpSpPr>
          <a:xfrm rot="0">
            <a:off x="4236347" y="3202251"/>
            <a:ext cx="9815307" cy="4208864"/>
            <a:chOff x="0" y="0"/>
            <a:chExt cx="1895495" cy="812800"/>
          </a:xfrm>
        </p:grpSpPr>
        <p:sp>
          <p:nvSpPr>
            <p:cNvPr name="Freeform 6" id="6"/>
            <p:cNvSpPr/>
            <p:nvPr/>
          </p:nvSpPr>
          <p:spPr>
            <a:xfrm flipH="false" flipV="false" rot="0">
              <a:off x="0" y="0"/>
              <a:ext cx="1895495" cy="812800"/>
            </a:xfrm>
            <a:custGeom>
              <a:avLst/>
              <a:gdLst/>
              <a:ahLst/>
              <a:cxnLst/>
              <a:rect r="r" b="b" t="t" l="l"/>
              <a:pathLst>
                <a:path h="812800" w="1895495">
                  <a:moveTo>
                    <a:pt x="0" y="0"/>
                  </a:moveTo>
                  <a:lnTo>
                    <a:pt x="1895495" y="0"/>
                  </a:lnTo>
                  <a:lnTo>
                    <a:pt x="1895495" y="812800"/>
                  </a:lnTo>
                  <a:lnTo>
                    <a:pt x="0" y="812800"/>
                  </a:lnTo>
                  <a:close/>
                </a:path>
              </a:pathLst>
            </a:custGeom>
            <a:solidFill>
              <a:srgbClr val="000000">
                <a:alpha val="0"/>
              </a:srgbClr>
            </a:solidFill>
            <a:ln w="38100" cap="sq">
              <a:solidFill>
                <a:srgbClr val="000000"/>
              </a:solidFill>
              <a:prstDash val="solid"/>
              <a:miter/>
            </a:ln>
          </p:spPr>
        </p:sp>
        <p:sp>
          <p:nvSpPr>
            <p:cNvPr name="TextBox 7" id="7"/>
            <p:cNvSpPr txBox="true"/>
            <p:nvPr/>
          </p:nvSpPr>
          <p:spPr>
            <a:xfrm>
              <a:off x="0" y="-19050"/>
              <a:ext cx="1895495" cy="831850"/>
            </a:xfrm>
            <a:prstGeom prst="rect">
              <a:avLst/>
            </a:prstGeom>
          </p:spPr>
          <p:txBody>
            <a:bodyPr anchor="ctr" rtlCol="false" tIns="50800" lIns="50800" bIns="50800" rIns="50800"/>
            <a:lstStyle/>
            <a:p>
              <a:pPr algn="ctr">
                <a:lnSpc>
                  <a:spcPts val="2859"/>
                </a:lnSpc>
              </a:pPr>
            </a:p>
          </p:txBody>
        </p:sp>
      </p:grpSp>
      <p:sp>
        <p:nvSpPr>
          <p:cNvPr name="Freeform 8" id="8"/>
          <p:cNvSpPr/>
          <p:nvPr/>
        </p:nvSpPr>
        <p:spPr>
          <a:xfrm flipH="false" flipV="false" rot="0">
            <a:off x="16028014" y="793833"/>
            <a:ext cx="596933" cy="613568"/>
          </a:xfrm>
          <a:custGeom>
            <a:avLst/>
            <a:gdLst/>
            <a:ahLst/>
            <a:cxnLst/>
            <a:rect r="r" b="b" t="t" l="l"/>
            <a:pathLst>
              <a:path h="613568" w="596933">
                <a:moveTo>
                  <a:pt x="0" y="0"/>
                </a:moveTo>
                <a:lnTo>
                  <a:pt x="596933" y="0"/>
                </a:lnTo>
                <a:lnTo>
                  <a:pt x="596933" y="613568"/>
                </a:lnTo>
                <a:lnTo>
                  <a:pt x="0" y="61356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9" id="9"/>
          <p:cNvSpPr txBox="true"/>
          <p:nvPr/>
        </p:nvSpPr>
        <p:spPr>
          <a:xfrm rot="0">
            <a:off x="4236347" y="4377361"/>
            <a:ext cx="9815307" cy="2508773"/>
          </a:xfrm>
          <a:prstGeom prst="rect">
            <a:avLst/>
          </a:prstGeom>
        </p:spPr>
        <p:txBody>
          <a:bodyPr anchor="t" rtlCol="false" tIns="0" lIns="0" bIns="0" rIns="0">
            <a:spAutoFit/>
          </a:bodyPr>
          <a:lstStyle/>
          <a:p>
            <a:pPr algn="ctr">
              <a:lnSpc>
                <a:spcPts val="20476"/>
              </a:lnSpc>
            </a:pPr>
            <a:r>
              <a:rPr lang="en-US" sz="14838" spc="1454">
                <a:solidFill>
                  <a:srgbClr val="231F20"/>
                </a:solidFill>
                <a:latin typeface="Oswald Bold"/>
              </a:rPr>
              <a:t>ΚΕΡΚΙΝΗ</a:t>
            </a:r>
          </a:p>
        </p:txBody>
      </p:sp>
      <p:sp>
        <p:nvSpPr>
          <p:cNvPr name="TextBox 10" id="10"/>
          <p:cNvSpPr txBox="true"/>
          <p:nvPr/>
        </p:nvSpPr>
        <p:spPr>
          <a:xfrm rot="0">
            <a:off x="4236347" y="3438109"/>
            <a:ext cx="9815307" cy="1186902"/>
          </a:xfrm>
          <a:prstGeom prst="rect">
            <a:avLst/>
          </a:prstGeom>
        </p:spPr>
        <p:txBody>
          <a:bodyPr anchor="t" rtlCol="false" tIns="0" lIns="0" bIns="0" rIns="0">
            <a:spAutoFit/>
          </a:bodyPr>
          <a:lstStyle/>
          <a:p>
            <a:pPr algn="ctr">
              <a:lnSpc>
                <a:spcPts val="9748"/>
              </a:lnSpc>
            </a:pPr>
            <a:r>
              <a:rPr lang="en-US" sz="7063" spc="692">
                <a:solidFill>
                  <a:srgbClr val="231F20"/>
                </a:solidFill>
                <a:latin typeface="Oswald Bold"/>
              </a:rPr>
              <a:t>ΛΙΜΝΗ</a:t>
            </a:r>
          </a:p>
        </p:txBody>
      </p:sp>
      <p:sp>
        <p:nvSpPr>
          <p:cNvPr name="TextBox 11" id="11"/>
          <p:cNvSpPr txBox="true"/>
          <p:nvPr/>
        </p:nvSpPr>
        <p:spPr>
          <a:xfrm rot="0">
            <a:off x="2729121" y="7482578"/>
            <a:ext cx="12848809" cy="444176"/>
          </a:xfrm>
          <a:prstGeom prst="rect">
            <a:avLst/>
          </a:prstGeom>
        </p:spPr>
        <p:txBody>
          <a:bodyPr anchor="t" rtlCol="false" tIns="0" lIns="0" bIns="0" rIns="0">
            <a:spAutoFit/>
          </a:bodyPr>
          <a:lstStyle/>
          <a:p>
            <a:pPr algn="ctr">
              <a:lnSpc>
                <a:spcPts val="3661"/>
              </a:lnSpc>
            </a:pPr>
            <a:r>
              <a:rPr lang="en-US" sz="2653" spc="140" u="sng">
                <a:solidFill>
                  <a:srgbClr val="231F20"/>
                </a:solidFill>
                <a:latin typeface="Montserrat Classic Bold"/>
              </a:rPr>
              <a:t>WWW.</a:t>
            </a:r>
            <a:r>
              <a:rPr lang="en-US" sz="2653" spc="140" u="sng">
                <a:solidFill>
                  <a:srgbClr val="231F20"/>
                </a:solidFill>
                <a:latin typeface="Montserrat Classic Bold"/>
                <a:hlinkClick r:id="rId7" tooltip="https://lake-kerkini.netlify.app"/>
              </a:rPr>
              <a:t>LAKE-KERKINI.NETLIFY.APP/</a:t>
            </a:r>
          </a:p>
        </p:txBody>
      </p:sp>
      <p:sp>
        <p:nvSpPr>
          <p:cNvPr name="TextBox 12" id="12"/>
          <p:cNvSpPr txBox="true"/>
          <p:nvPr/>
        </p:nvSpPr>
        <p:spPr>
          <a:xfrm rot="0">
            <a:off x="15096612" y="1632053"/>
            <a:ext cx="2459736" cy="579456"/>
          </a:xfrm>
          <a:prstGeom prst="rect">
            <a:avLst/>
          </a:prstGeom>
        </p:spPr>
        <p:txBody>
          <a:bodyPr anchor="t" rtlCol="false" tIns="0" lIns="0" bIns="0" rIns="0">
            <a:spAutoFit/>
          </a:bodyPr>
          <a:lstStyle/>
          <a:p>
            <a:pPr algn="ctr" marL="0" indent="0" lvl="0">
              <a:lnSpc>
                <a:spcPts val="2394"/>
              </a:lnSpc>
              <a:spcBef>
                <a:spcPct val="0"/>
              </a:spcBef>
            </a:pPr>
            <a:r>
              <a:rPr lang="en-US" sz="1735" spc="170">
                <a:solidFill>
                  <a:srgbClr val="231F20"/>
                </a:solidFill>
                <a:latin typeface="Montserrat Classic Bold"/>
              </a:rPr>
              <a:t>KONSTANTINOS MAVRIDIS</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sp>
        <p:nvSpPr>
          <p:cNvPr name="Freeform 2" id="2"/>
          <p:cNvSpPr/>
          <p:nvPr/>
        </p:nvSpPr>
        <p:spPr>
          <a:xfrm flipH="false" flipV="false" rot="7659121">
            <a:off x="-4012602" y="5585714"/>
            <a:ext cx="7629294" cy="7828566"/>
          </a:xfrm>
          <a:custGeom>
            <a:avLst/>
            <a:gdLst/>
            <a:ahLst/>
            <a:cxnLst/>
            <a:rect r="r" b="b" t="t" l="l"/>
            <a:pathLst>
              <a:path h="7828566" w="7629294">
                <a:moveTo>
                  <a:pt x="0" y="0"/>
                </a:moveTo>
                <a:lnTo>
                  <a:pt x="7629294" y="0"/>
                </a:lnTo>
                <a:lnTo>
                  <a:pt x="7629294" y="7828566"/>
                </a:lnTo>
                <a:lnTo>
                  <a:pt x="0" y="78285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5019320" y="2901697"/>
            <a:ext cx="1400485" cy="6493178"/>
            <a:chOff x="0" y="0"/>
            <a:chExt cx="368852" cy="1710138"/>
          </a:xfrm>
        </p:grpSpPr>
        <p:sp>
          <p:nvSpPr>
            <p:cNvPr name="Freeform 4" id="4"/>
            <p:cNvSpPr/>
            <p:nvPr/>
          </p:nvSpPr>
          <p:spPr>
            <a:xfrm flipH="false" flipV="false" rot="0">
              <a:off x="0" y="0"/>
              <a:ext cx="368852" cy="1710137"/>
            </a:xfrm>
            <a:custGeom>
              <a:avLst/>
              <a:gdLst/>
              <a:ahLst/>
              <a:cxnLst/>
              <a:rect r="r" b="b" t="t" l="l"/>
              <a:pathLst>
                <a:path h="1710137" w="368852">
                  <a:moveTo>
                    <a:pt x="0" y="0"/>
                  </a:moveTo>
                  <a:lnTo>
                    <a:pt x="368852" y="0"/>
                  </a:lnTo>
                  <a:lnTo>
                    <a:pt x="368852" y="1710137"/>
                  </a:lnTo>
                  <a:lnTo>
                    <a:pt x="0" y="1710137"/>
                  </a:lnTo>
                  <a:close/>
                </a:path>
              </a:pathLst>
            </a:custGeom>
            <a:solidFill>
              <a:srgbClr val="CCCCCC"/>
            </a:solidFill>
          </p:spPr>
        </p:sp>
        <p:sp>
          <p:nvSpPr>
            <p:cNvPr name="TextBox 5" id="5"/>
            <p:cNvSpPr txBox="true"/>
            <p:nvPr/>
          </p:nvSpPr>
          <p:spPr>
            <a:xfrm>
              <a:off x="0" y="-19050"/>
              <a:ext cx="368852" cy="1729188"/>
            </a:xfrm>
            <a:prstGeom prst="rect">
              <a:avLst/>
            </a:prstGeom>
          </p:spPr>
          <p:txBody>
            <a:bodyPr anchor="ctr" rtlCol="false" tIns="50800" lIns="50800" bIns="50800" rIns="50800"/>
            <a:lstStyle/>
            <a:p>
              <a:pPr algn="ctr">
                <a:lnSpc>
                  <a:spcPts val="2859"/>
                </a:lnSpc>
              </a:pPr>
            </a:p>
          </p:txBody>
        </p:sp>
      </p:grpSp>
      <p:sp>
        <p:nvSpPr>
          <p:cNvPr name="TextBox 6" id="6"/>
          <p:cNvSpPr txBox="true"/>
          <p:nvPr/>
        </p:nvSpPr>
        <p:spPr>
          <a:xfrm rot="0">
            <a:off x="4980992" y="1036994"/>
            <a:ext cx="10700104" cy="1683727"/>
          </a:xfrm>
          <a:prstGeom prst="rect">
            <a:avLst/>
          </a:prstGeom>
        </p:spPr>
        <p:txBody>
          <a:bodyPr anchor="t" rtlCol="false" tIns="0" lIns="0" bIns="0" rIns="0">
            <a:spAutoFit/>
          </a:bodyPr>
          <a:lstStyle/>
          <a:p>
            <a:pPr algn="ctr">
              <a:lnSpc>
                <a:spcPts val="13774"/>
              </a:lnSpc>
            </a:pPr>
            <a:r>
              <a:rPr lang="en-US" sz="9981" spc="978">
                <a:solidFill>
                  <a:srgbClr val="231F20"/>
                </a:solidFill>
                <a:latin typeface="Oswald Bold"/>
              </a:rPr>
              <a:t>ΠΕΡΙΕΧΌΜΕΝΟ</a:t>
            </a:r>
          </a:p>
        </p:txBody>
      </p:sp>
      <p:sp>
        <p:nvSpPr>
          <p:cNvPr name="Freeform 7" id="7"/>
          <p:cNvSpPr/>
          <p:nvPr/>
        </p:nvSpPr>
        <p:spPr>
          <a:xfrm flipH="false" flipV="false" rot="2016048">
            <a:off x="12243487" y="-1005305"/>
            <a:ext cx="10749463" cy="2687366"/>
          </a:xfrm>
          <a:custGeom>
            <a:avLst/>
            <a:gdLst/>
            <a:ahLst/>
            <a:cxnLst/>
            <a:rect r="r" b="b" t="t" l="l"/>
            <a:pathLst>
              <a:path h="2687366" w="10749463">
                <a:moveTo>
                  <a:pt x="0" y="0"/>
                </a:moveTo>
                <a:lnTo>
                  <a:pt x="10749463" y="0"/>
                </a:lnTo>
                <a:lnTo>
                  <a:pt x="10749463" y="2687365"/>
                </a:lnTo>
                <a:lnTo>
                  <a:pt x="0" y="268736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8" id="8"/>
          <p:cNvSpPr txBox="true"/>
          <p:nvPr/>
        </p:nvSpPr>
        <p:spPr>
          <a:xfrm rot="0">
            <a:off x="5231353" y="3225185"/>
            <a:ext cx="937219" cy="657225"/>
          </a:xfrm>
          <a:prstGeom prst="rect">
            <a:avLst/>
          </a:prstGeom>
        </p:spPr>
        <p:txBody>
          <a:bodyPr anchor="t" rtlCol="false" tIns="0" lIns="0" bIns="0" rIns="0">
            <a:spAutoFit/>
          </a:bodyPr>
          <a:lstStyle/>
          <a:p>
            <a:pPr algn="ctr">
              <a:lnSpc>
                <a:spcPts val="5126"/>
              </a:lnSpc>
            </a:pPr>
            <a:r>
              <a:rPr lang="en-US" sz="4271">
                <a:solidFill>
                  <a:srgbClr val="363636"/>
                </a:solidFill>
                <a:latin typeface="Oswald Bold Italics"/>
              </a:rPr>
              <a:t>01</a:t>
            </a:r>
          </a:p>
        </p:txBody>
      </p:sp>
      <p:sp>
        <p:nvSpPr>
          <p:cNvPr name="TextBox 9" id="9"/>
          <p:cNvSpPr txBox="true"/>
          <p:nvPr/>
        </p:nvSpPr>
        <p:spPr>
          <a:xfrm rot="0">
            <a:off x="5231353" y="4022304"/>
            <a:ext cx="937219" cy="657225"/>
          </a:xfrm>
          <a:prstGeom prst="rect">
            <a:avLst/>
          </a:prstGeom>
        </p:spPr>
        <p:txBody>
          <a:bodyPr anchor="t" rtlCol="false" tIns="0" lIns="0" bIns="0" rIns="0">
            <a:spAutoFit/>
          </a:bodyPr>
          <a:lstStyle/>
          <a:p>
            <a:pPr algn="ctr">
              <a:lnSpc>
                <a:spcPts val="5126"/>
              </a:lnSpc>
            </a:pPr>
            <a:r>
              <a:rPr lang="en-US" sz="4271">
                <a:solidFill>
                  <a:srgbClr val="363636"/>
                </a:solidFill>
                <a:latin typeface="Oswald Bold Italics"/>
              </a:rPr>
              <a:t>02</a:t>
            </a:r>
          </a:p>
        </p:txBody>
      </p:sp>
      <p:sp>
        <p:nvSpPr>
          <p:cNvPr name="TextBox 10" id="10"/>
          <p:cNvSpPr txBox="true"/>
          <p:nvPr/>
        </p:nvSpPr>
        <p:spPr>
          <a:xfrm rot="0">
            <a:off x="5250954" y="4878121"/>
            <a:ext cx="937219" cy="657225"/>
          </a:xfrm>
          <a:prstGeom prst="rect">
            <a:avLst/>
          </a:prstGeom>
        </p:spPr>
        <p:txBody>
          <a:bodyPr anchor="t" rtlCol="false" tIns="0" lIns="0" bIns="0" rIns="0">
            <a:spAutoFit/>
          </a:bodyPr>
          <a:lstStyle/>
          <a:p>
            <a:pPr algn="ctr">
              <a:lnSpc>
                <a:spcPts val="5126"/>
              </a:lnSpc>
            </a:pPr>
            <a:r>
              <a:rPr lang="en-US" sz="4271">
                <a:solidFill>
                  <a:srgbClr val="363636"/>
                </a:solidFill>
                <a:latin typeface="Oswald Bold Italics"/>
              </a:rPr>
              <a:t>03</a:t>
            </a:r>
          </a:p>
        </p:txBody>
      </p:sp>
      <p:sp>
        <p:nvSpPr>
          <p:cNvPr name="TextBox 11" id="11"/>
          <p:cNvSpPr txBox="true"/>
          <p:nvPr/>
        </p:nvSpPr>
        <p:spPr>
          <a:xfrm rot="0">
            <a:off x="5250954" y="5659171"/>
            <a:ext cx="937219" cy="657225"/>
          </a:xfrm>
          <a:prstGeom prst="rect">
            <a:avLst/>
          </a:prstGeom>
        </p:spPr>
        <p:txBody>
          <a:bodyPr anchor="t" rtlCol="false" tIns="0" lIns="0" bIns="0" rIns="0">
            <a:spAutoFit/>
          </a:bodyPr>
          <a:lstStyle/>
          <a:p>
            <a:pPr algn="ctr">
              <a:lnSpc>
                <a:spcPts val="5126"/>
              </a:lnSpc>
            </a:pPr>
            <a:r>
              <a:rPr lang="en-US" sz="4271">
                <a:solidFill>
                  <a:srgbClr val="363636"/>
                </a:solidFill>
                <a:latin typeface="Oswald Bold Italics"/>
              </a:rPr>
              <a:t>04</a:t>
            </a:r>
          </a:p>
        </p:txBody>
      </p:sp>
      <p:sp>
        <p:nvSpPr>
          <p:cNvPr name="TextBox 12" id="12"/>
          <p:cNvSpPr txBox="true"/>
          <p:nvPr/>
        </p:nvSpPr>
        <p:spPr>
          <a:xfrm rot="0">
            <a:off x="5231353" y="6459271"/>
            <a:ext cx="937219" cy="657225"/>
          </a:xfrm>
          <a:prstGeom prst="rect">
            <a:avLst/>
          </a:prstGeom>
        </p:spPr>
        <p:txBody>
          <a:bodyPr anchor="t" rtlCol="false" tIns="0" lIns="0" bIns="0" rIns="0">
            <a:spAutoFit/>
          </a:bodyPr>
          <a:lstStyle/>
          <a:p>
            <a:pPr algn="ctr">
              <a:lnSpc>
                <a:spcPts val="5126"/>
              </a:lnSpc>
            </a:pPr>
            <a:r>
              <a:rPr lang="en-US" sz="4271">
                <a:solidFill>
                  <a:srgbClr val="363636"/>
                </a:solidFill>
                <a:latin typeface="Oswald Bold Italics"/>
              </a:rPr>
              <a:t>05</a:t>
            </a:r>
          </a:p>
        </p:txBody>
      </p:sp>
      <p:sp>
        <p:nvSpPr>
          <p:cNvPr name="TextBox 13" id="13"/>
          <p:cNvSpPr txBox="true"/>
          <p:nvPr/>
        </p:nvSpPr>
        <p:spPr>
          <a:xfrm rot="0">
            <a:off x="5250954" y="7297471"/>
            <a:ext cx="937219" cy="657225"/>
          </a:xfrm>
          <a:prstGeom prst="rect">
            <a:avLst/>
          </a:prstGeom>
        </p:spPr>
        <p:txBody>
          <a:bodyPr anchor="t" rtlCol="false" tIns="0" lIns="0" bIns="0" rIns="0">
            <a:spAutoFit/>
          </a:bodyPr>
          <a:lstStyle/>
          <a:p>
            <a:pPr algn="ctr">
              <a:lnSpc>
                <a:spcPts val="5126"/>
              </a:lnSpc>
            </a:pPr>
            <a:r>
              <a:rPr lang="en-US" sz="4271">
                <a:solidFill>
                  <a:srgbClr val="363636"/>
                </a:solidFill>
                <a:latin typeface="Oswald Bold Italics"/>
              </a:rPr>
              <a:t>06</a:t>
            </a:r>
          </a:p>
        </p:txBody>
      </p:sp>
      <p:grpSp>
        <p:nvGrpSpPr>
          <p:cNvPr name="Group 14" id="14"/>
          <p:cNvGrpSpPr/>
          <p:nvPr/>
        </p:nvGrpSpPr>
        <p:grpSpPr>
          <a:xfrm rot="0">
            <a:off x="6464368" y="3462812"/>
            <a:ext cx="6219692" cy="4330565"/>
            <a:chOff x="0" y="0"/>
            <a:chExt cx="8292922" cy="5774087"/>
          </a:xfrm>
        </p:grpSpPr>
        <p:sp>
          <p:nvSpPr>
            <p:cNvPr name="TextBox 15" id="15"/>
            <p:cNvSpPr txBox="true"/>
            <p:nvPr/>
          </p:nvSpPr>
          <p:spPr>
            <a:xfrm rot="0">
              <a:off x="65667" y="-38100"/>
              <a:ext cx="7720671" cy="545364"/>
            </a:xfrm>
            <a:prstGeom prst="rect">
              <a:avLst/>
            </a:prstGeom>
          </p:spPr>
          <p:txBody>
            <a:bodyPr anchor="t" rtlCol="false" tIns="0" lIns="0" bIns="0" rIns="0">
              <a:spAutoFit/>
            </a:bodyPr>
            <a:lstStyle/>
            <a:p>
              <a:pPr>
                <a:lnSpc>
                  <a:spcPts val="3483"/>
                </a:lnSpc>
              </a:pPr>
              <a:r>
                <a:rPr lang="en-US" sz="2524" spc="247">
                  <a:solidFill>
                    <a:srgbClr val="231F20"/>
                  </a:solidFill>
                  <a:latin typeface="DM Sans"/>
                </a:rPr>
                <a:t>ΣΧΕΤΙΚΆ ΜΕ ΤΗ ΛΊΜΝΗ</a:t>
              </a:r>
            </a:p>
          </p:txBody>
        </p:sp>
        <p:sp>
          <p:nvSpPr>
            <p:cNvPr name="TextBox 16" id="16"/>
            <p:cNvSpPr txBox="true"/>
            <p:nvPr/>
          </p:nvSpPr>
          <p:spPr>
            <a:xfrm rot="0">
              <a:off x="0" y="1015264"/>
              <a:ext cx="8102172" cy="545364"/>
            </a:xfrm>
            <a:prstGeom prst="rect">
              <a:avLst/>
            </a:prstGeom>
          </p:spPr>
          <p:txBody>
            <a:bodyPr anchor="t" rtlCol="false" tIns="0" lIns="0" bIns="0" rIns="0">
              <a:spAutoFit/>
            </a:bodyPr>
            <a:lstStyle/>
            <a:p>
              <a:pPr>
                <a:lnSpc>
                  <a:spcPts val="3483"/>
                </a:lnSpc>
              </a:pPr>
              <a:r>
                <a:rPr lang="en-US" sz="2524" spc="247">
                  <a:solidFill>
                    <a:srgbClr val="231F20"/>
                  </a:solidFill>
                  <a:latin typeface="DM Sans"/>
                </a:rPr>
                <a:t>Η ΧΛΩΡΊΔΑ ΤΗΣ ΛΊΜΝΗΣ</a:t>
              </a:r>
            </a:p>
          </p:txBody>
        </p:sp>
        <p:sp>
          <p:nvSpPr>
            <p:cNvPr name="TextBox 17" id="17"/>
            <p:cNvSpPr txBox="true"/>
            <p:nvPr/>
          </p:nvSpPr>
          <p:spPr>
            <a:xfrm rot="0">
              <a:off x="190750" y="2068629"/>
              <a:ext cx="8102172" cy="545364"/>
            </a:xfrm>
            <a:prstGeom prst="rect">
              <a:avLst/>
            </a:prstGeom>
          </p:spPr>
          <p:txBody>
            <a:bodyPr anchor="t" rtlCol="false" tIns="0" lIns="0" bIns="0" rIns="0">
              <a:spAutoFit/>
            </a:bodyPr>
            <a:lstStyle/>
            <a:p>
              <a:pPr algn="l" marL="0" indent="0" lvl="0">
                <a:lnSpc>
                  <a:spcPts val="3483"/>
                </a:lnSpc>
                <a:spcBef>
                  <a:spcPct val="0"/>
                </a:spcBef>
              </a:pPr>
              <a:r>
                <a:rPr lang="en-US" sz="2524" spc="247">
                  <a:solidFill>
                    <a:srgbClr val="231F20"/>
                  </a:solidFill>
                  <a:latin typeface="DM Sans"/>
                </a:rPr>
                <a:t>Η ΠΑΝΊΔΑ ΤΗΣ ΛΊΜΝΗΣ</a:t>
              </a:r>
            </a:p>
          </p:txBody>
        </p:sp>
        <p:sp>
          <p:nvSpPr>
            <p:cNvPr name="TextBox 18" id="18"/>
            <p:cNvSpPr txBox="true"/>
            <p:nvPr/>
          </p:nvSpPr>
          <p:spPr>
            <a:xfrm rot="0">
              <a:off x="190750" y="3121993"/>
              <a:ext cx="8102172" cy="545364"/>
            </a:xfrm>
            <a:prstGeom prst="rect">
              <a:avLst/>
            </a:prstGeom>
          </p:spPr>
          <p:txBody>
            <a:bodyPr anchor="t" rtlCol="false" tIns="0" lIns="0" bIns="0" rIns="0">
              <a:spAutoFit/>
            </a:bodyPr>
            <a:lstStyle/>
            <a:p>
              <a:pPr algn="l" marL="0" indent="0" lvl="0">
                <a:lnSpc>
                  <a:spcPts val="3483"/>
                </a:lnSpc>
                <a:spcBef>
                  <a:spcPct val="0"/>
                </a:spcBef>
              </a:pPr>
              <a:r>
                <a:rPr lang="en-US" sz="2524" spc="247">
                  <a:solidFill>
                    <a:srgbClr val="231F20"/>
                  </a:solidFill>
                  <a:latin typeface="DM Sans"/>
                </a:rPr>
                <a:t>ΙΣΤΟΡΙΑ</a:t>
              </a:r>
            </a:p>
          </p:txBody>
        </p:sp>
        <p:sp>
          <p:nvSpPr>
            <p:cNvPr name="TextBox 19" id="19"/>
            <p:cNvSpPr txBox="true"/>
            <p:nvPr/>
          </p:nvSpPr>
          <p:spPr>
            <a:xfrm rot="0">
              <a:off x="190750" y="4175358"/>
              <a:ext cx="7720671" cy="545364"/>
            </a:xfrm>
            <a:prstGeom prst="rect">
              <a:avLst/>
            </a:prstGeom>
          </p:spPr>
          <p:txBody>
            <a:bodyPr anchor="t" rtlCol="false" tIns="0" lIns="0" bIns="0" rIns="0">
              <a:spAutoFit/>
            </a:bodyPr>
            <a:lstStyle/>
            <a:p>
              <a:pPr algn="l" marL="0" indent="0" lvl="0">
                <a:lnSpc>
                  <a:spcPts val="3483"/>
                </a:lnSpc>
                <a:spcBef>
                  <a:spcPct val="0"/>
                </a:spcBef>
              </a:pPr>
              <a:r>
                <a:rPr lang="en-US" sz="2524" spc="247">
                  <a:solidFill>
                    <a:srgbClr val="231F20"/>
                  </a:solidFill>
                  <a:latin typeface="DM Sans"/>
                </a:rPr>
                <a:t>ΜΈΡΗ ΓΙΑ ΝΑ ΠΆΤΕ</a:t>
              </a:r>
            </a:p>
          </p:txBody>
        </p:sp>
        <p:sp>
          <p:nvSpPr>
            <p:cNvPr name="TextBox 20" id="20"/>
            <p:cNvSpPr txBox="true"/>
            <p:nvPr/>
          </p:nvSpPr>
          <p:spPr>
            <a:xfrm rot="0">
              <a:off x="190750" y="5228722"/>
              <a:ext cx="8102172" cy="545364"/>
            </a:xfrm>
            <a:prstGeom prst="rect">
              <a:avLst/>
            </a:prstGeom>
          </p:spPr>
          <p:txBody>
            <a:bodyPr anchor="t" rtlCol="false" tIns="0" lIns="0" bIns="0" rIns="0">
              <a:spAutoFit/>
            </a:bodyPr>
            <a:lstStyle/>
            <a:p>
              <a:pPr algn="l" marL="0" indent="0" lvl="0">
                <a:lnSpc>
                  <a:spcPts val="3483"/>
                </a:lnSpc>
                <a:spcBef>
                  <a:spcPct val="0"/>
                </a:spcBef>
              </a:pPr>
              <a:r>
                <a:rPr lang="en-US" sz="2524" spc="247">
                  <a:solidFill>
                    <a:srgbClr val="231F20"/>
                  </a:solidFill>
                  <a:latin typeface="DM Sans"/>
                </a:rPr>
                <a:t>ΣΧΕΤΙΚΆ ΜΕ ΤΟ ΈΡΓΟ</a:t>
              </a:r>
            </a:p>
          </p:txBody>
        </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13662994" y="337474"/>
            <a:ext cx="4296549" cy="9570246"/>
            <a:chOff x="0" y="0"/>
            <a:chExt cx="1131601" cy="2520559"/>
          </a:xfrm>
        </p:grpSpPr>
        <p:sp>
          <p:nvSpPr>
            <p:cNvPr name="Freeform 4" id="4"/>
            <p:cNvSpPr/>
            <p:nvPr/>
          </p:nvSpPr>
          <p:spPr>
            <a:xfrm flipH="false" flipV="false" rot="0">
              <a:off x="0" y="0"/>
              <a:ext cx="1131601" cy="2520559"/>
            </a:xfrm>
            <a:custGeom>
              <a:avLst/>
              <a:gdLst/>
              <a:ahLst/>
              <a:cxnLst/>
              <a:rect r="r" b="b" t="t" l="l"/>
              <a:pathLst>
                <a:path h="2520559" w="1131601">
                  <a:moveTo>
                    <a:pt x="0" y="0"/>
                  </a:moveTo>
                  <a:lnTo>
                    <a:pt x="1131601" y="0"/>
                  </a:lnTo>
                  <a:lnTo>
                    <a:pt x="1131601" y="2520559"/>
                  </a:lnTo>
                  <a:lnTo>
                    <a:pt x="0" y="2520559"/>
                  </a:lnTo>
                  <a:close/>
                </a:path>
              </a:pathLst>
            </a:custGeom>
            <a:solidFill>
              <a:srgbClr val="CCCCCC"/>
            </a:solidFill>
          </p:spPr>
        </p:sp>
        <p:sp>
          <p:nvSpPr>
            <p:cNvPr name="TextBox 5" id="5"/>
            <p:cNvSpPr txBox="true"/>
            <p:nvPr/>
          </p:nvSpPr>
          <p:spPr>
            <a:xfrm>
              <a:off x="0" y="-19050"/>
              <a:ext cx="1131601" cy="2539609"/>
            </a:xfrm>
            <a:prstGeom prst="rect">
              <a:avLst/>
            </a:prstGeom>
          </p:spPr>
          <p:txBody>
            <a:bodyPr anchor="ctr" rtlCol="false" tIns="50800" lIns="50800" bIns="50800" rIns="50800"/>
            <a:lstStyle/>
            <a:p>
              <a:pPr algn="ctr">
                <a:lnSpc>
                  <a:spcPts val="2859"/>
                </a:lnSpc>
              </a:pPr>
            </a:p>
          </p:txBody>
        </p:sp>
      </p:grpSp>
      <p:sp>
        <p:nvSpPr>
          <p:cNvPr name="Freeform 6" id="6"/>
          <p:cNvSpPr/>
          <p:nvPr/>
        </p:nvSpPr>
        <p:spPr>
          <a:xfrm flipH="false" flipV="false" rot="0">
            <a:off x="558768" y="4828880"/>
            <a:ext cx="9752965" cy="1032847"/>
          </a:xfrm>
          <a:custGeom>
            <a:avLst/>
            <a:gdLst/>
            <a:ahLst/>
            <a:cxnLst/>
            <a:rect r="r" b="b" t="t" l="l"/>
            <a:pathLst>
              <a:path h="1032847" w="9752965">
                <a:moveTo>
                  <a:pt x="0" y="0"/>
                </a:moveTo>
                <a:lnTo>
                  <a:pt x="9752965" y="0"/>
                </a:lnTo>
                <a:lnTo>
                  <a:pt x="9752965" y="1032847"/>
                </a:lnTo>
                <a:lnTo>
                  <a:pt x="0" y="1032847"/>
                </a:lnTo>
                <a:lnTo>
                  <a:pt x="0" y="0"/>
                </a:lnTo>
                <a:close/>
              </a:path>
            </a:pathLst>
          </a:custGeom>
          <a:blipFill>
            <a:blip r:embed="rId3"/>
            <a:stretch>
              <a:fillRect l="0" t="-86495" r="0" b="0"/>
            </a:stretch>
          </a:blipFill>
        </p:spPr>
      </p:sp>
      <p:sp>
        <p:nvSpPr>
          <p:cNvPr name="Freeform 7" id="7"/>
          <p:cNvSpPr/>
          <p:nvPr/>
        </p:nvSpPr>
        <p:spPr>
          <a:xfrm flipH="false" flipV="false" rot="0">
            <a:off x="10758785" y="1049603"/>
            <a:ext cx="6176060" cy="8208697"/>
          </a:xfrm>
          <a:custGeom>
            <a:avLst/>
            <a:gdLst/>
            <a:ahLst/>
            <a:cxnLst/>
            <a:rect r="r" b="b" t="t" l="l"/>
            <a:pathLst>
              <a:path h="8208697" w="6176060">
                <a:moveTo>
                  <a:pt x="0" y="0"/>
                </a:moveTo>
                <a:lnTo>
                  <a:pt x="6176060" y="0"/>
                </a:lnTo>
                <a:lnTo>
                  <a:pt x="6176060" y="8208697"/>
                </a:lnTo>
                <a:lnTo>
                  <a:pt x="0" y="8208697"/>
                </a:lnTo>
                <a:lnTo>
                  <a:pt x="0" y="0"/>
                </a:lnTo>
                <a:close/>
              </a:path>
            </a:pathLst>
          </a:custGeom>
          <a:blipFill>
            <a:blip r:embed="rId4"/>
            <a:stretch>
              <a:fillRect l="-49746" t="0" r="-49746" b="0"/>
            </a:stretch>
          </a:blipFill>
        </p:spPr>
      </p:sp>
      <p:sp>
        <p:nvSpPr>
          <p:cNvPr name="Freeform 8" id="8"/>
          <p:cNvSpPr/>
          <p:nvPr/>
        </p:nvSpPr>
        <p:spPr>
          <a:xfrm flipH="false" flipV="false" rot="0">
            <a:off x="701690" y="7210022"/>
            <a:ext cx="9752965" cy="1032847"/>
          </a:xfrm>
          <a:custGeom>
            <a:avLst/>
            <a:gdLst/>
            <a:ahLst/>
            <a:cxnLst/>
            <a:rect r="r" b="b" t="t" l="l"/>
            <a:pathLst>
              <a:path h="1032847" w="9752965">
                <a:moveTo>
                  <a:pt x="0" y="0"/>
                </a:moveTo>
                <a:lnTo>
                  <a:pt x="9752965" y="0"/>
                </a:lnTo>
                <a:lnTo>
                  <a:pt x="9752965" y="1032847"/>
                </a:lnTo>
                <a:lnTo>
                  <a:pt x="0" y="1032847"/>
                </a:lnTo>
                <a:lnTo>
                  <a:pt x="0" y="0"/>
                </a:lnTo>
                <a:close/>
              </a:path>
            </a:pathLst>
          </a:custGeom>
          <a:blipFill>
            <a:blip r:embed="rId3"/>
            <a:stretch>
              <a:fillRect l="0" t="-86495" r="0" b="0"/>
            </a:stretch>
          </a:blipFill>
        </p:spPr>
      </p:sp>
      <p:grpSp>
        <p:nvGrpSpPr>
          <p:cNvPr name="Group 9" id="9"/>
          <p:cNvGrpSpPr/>
          <p:nvPr/>
        </p:nvGrpSpPr>
        <p:grpSpPr>
          <a:xfrm rot="0">
            <a:off x="453707" y="3396305"/>
            <a:ext cx="9610044" cy="2080168"/>
            <a:chOff x="0" y="0"/>
            <a:chExt cx="12813391" cy="2773557"/>
          </a:xfrm>
        </p:grpSpPr>
        <p:grpSp>
          <p:nvGrpSpPr>
            <p:cNvPr name="Group 10" id="10"/>
            <p:cNvGrpSpPr/>
            <p:nvPr/>
          </p:nvGrpSpPr>
          <p:grpSpPr>
            <a:xfrm rot="0">
              <a:off x="0" y="0"/>
              <a:ext cx="12813391" cy="2773557"/>
              <a:chOff x="0" y="0"/>
              <a:chExt cx="3682024" cy="797002"/>
            </a:xfrm>
          </p:grpSpPr>
          <p:sp>
            <p:nvSpPr>
              <p:cNvPr name="Freeform 11" id="11"/>
              <p:cNvSpPr/>
              <p:nvPr/>
            </p:nvSpPr>
            <p:spPr>
              <a:xfrm flipH="false" flipV="false" rot="0">
                <a:off x="0" y="0"/>
                <a:ext cx="3682024" cy="797002"/>
              </a:xfrm>
              <a:custGeom>
                <a:avLst/>
                <a:gdLst/>
                <a:ahLst/>
                <a:cxnLst/>
                <a:rect r="r" b="b" t="t" l="l"/>
                <a:pathLst>
                  <a:path h="797002" w="3682024">
                    <a:moveTo>
                      <a:pt x="0" y="0"/>
                    </a:moveTo>
                    <a:lnTo>
                      <a:pt x="3682024" y="0"/>
                    </a:lnTo>
                    <a:lnTo>
                      <a:pt x="3682024" y="797002"/>
                    </a:lnTo>
                    <a:lnTo>
                      <a:pt x="0" y="797002"/>
                    </a:lnTo>
                    <a:close/>
                  </a:path>
                </a:pathLst>
              </a:custGeom>
              <a:solidFill>
                <a:srgbClr val="EFEFEF"/>
              </a:solidFill>
            </p:spPr>
          </p:sp>
          <p:sp>
            <p:nvSpPr>
              <p:cNvPr name="TextBox 12" id="12"/>
              <p:cNvSpPr txBox="true"/>
              <p:nvPr/>
            </p:nvSpPr>
            <p:spPr>
              <a:xfrm>
                <a:off x="0" y="-9525"/>
                <a:ext cx="3682024" cy="806527"/>
              </a:xfrm>
              <a:prstGeom prst="rect">
                <a:avLst/>
              </a:prstGeom>
            </p:spPr>
            <p:txBody>
              <a:bodyPr anchor="ctr" rtlCol="false" tIns="50800" lIns="50800" bIns="50800" rIns="50800"/>
              <a:lstStyle/>
              <a:p>
                <a:pPr algn="ctr">
                  <a:lnSpc>
                    <a:spcPts val="2470"/>
                  </a:lnSpc>
                </a:pPr>
              </a:p>
            </p:txBody>
          </p:sp>
        </p:grpSp>
        <p:sp>
          <p:nvSpPr>
            <p:cNvPr name="TextBox 13" id="13"/>
            <p:cNvSpPr txBox="true"/>
            <p:nvPr/>
          </p:nvSpPr>
          <p:spPr>
            <a:xfrm rot="0">
              <a:off x="2355610" y="329986"/>
              <a:ext cx="9509575" cy="2202371"/>
            </a:xfrm>
            <a:prstGeom prst="rect">
              <a:avLst/>
            </a:prstGeom>
          </p:spPr>
          <p:txBody>
            <a:bodyPr anchor="t" rtlCol="false" tIns="0" lIns="0" bIns="0" rIns="0">
              <a:spAutoFit/>
            </a:bodyPr>
            <a:lstStyle/>
            <a:p>
              <a:pPr algn="l" marL="0" indent="0" lvl="0">
                <a:lnSpc>
                  <a:spcPts val="2636"/>
                </a:lnSpc>
                <a:spcBef>
                  <a:spcPct val="0"/>
                </a:spcBef>
              </a:pPr>
              <a:r>
                <a:rPr lang="en-US" sz="1910" spc="187">
                  <a:solidFill>
                    <a:srgbClr val="231F20"/>
                  </a:solidFill>
                  <a:latin typeface="DM Sans"/>
                </a:rPr>
                <a:t>Η λίμνη Κερκίνη είναι ένας τεχνητός ταμιευτήρας στην Κεντρική Μακεδονία, ο οποίος δημιουργήθηκε το 1932 και στη συνέχεια ανακατασκευάστηκε το 1980, στη θέση που προηγουμένως ήταν ένας εξαιρετικά εκτεταμένος βάλτος.</a:t>
              </a:r>
            </a:p>
          </p:txBody>
        </p:sp>
      </p:grpSp>
      <p:grpSp>
        <p:nvGrpSpPr>
          <p:cNvPr name="Group 14" id="14"/>
          <p:cNvGrpSpPr/>
          <p:nvPr/>
        </p:nvGrpSpPr>
        <p:grpSpPr>
          <a:xfrm rot="0">
            <a:off x="701690" y="5777447"/>
            <a:ext cx="9610044" cy="2811307"/>
            <a:chOff x="0" y="0"/>
            <a:chExt cx="12813391" cy="3748409"/>
          </a:xfrm>
        </p:grpSpPr>
        <p:grpSp>
          <p:nvGrpSpPr>
            <p:cNvPr name="Group 15" id="15"/>
            <p:cNvGrpSpPr/>
            <p:nvPr/>
          </p:nvGrpSpPr>
          <p:grpSpPr>
            <a:xfrm rot="0">
              <a:off x="0" y="0"/>
              <a:ext cx="12813391" cy="3748409"/>
              <a:chOff x="0" y="0"/>
              <a:chExt cx="3682024" cy="1077133"/>
            </a:xfrm>
          </p:grpSpPr>
          <p:sp>
            <p:nvSpPr>
              <p:cNvPr name="Freeform 16" id="16"/>
              <p:cNvSpPr/>
              <p:nvPr/>
            </p:nvSpPr>
            <p:spPr>
              <a:xfrm flipH="false" flipV="false" rot="0">
                <a:off x="0" y="0"/>
                <a:ext cx="3682024" cy="1077133"/>
              </a:xfrm>
              <a:custGeom>
                <a:avLst/>
                <a:gdLst/>
                <a:ahLst/>
                <a:cxnLst/>
                <a:rect r="r" b="b" t="t" l="l"/>
                <a:pathLst>
                  <a:path h="1077133" w="3682024">
                    <a:moveTo>
                      <a:pt x="0" y="0"/>
                    </a:moveTo>
                    <a:lnTo>
                      <a:pt x="3682024" y="0"/>
                    </a:lnTo>
                    <a:lnTo>
                      <a:pt x="3682024" y="1077133"/>
                    </a:lnTo>
                    <a:lnTo>
                      <a:pt x="0" y="1077133"/>
                    </a:lnTo>
                    <a:close/>
                  </a:path>
                </a:pathLst>
              </a:custGeom>
              <a:solidFill>
                <a:srgbClr val="EFEFEF"/>
              </a:solidFill>
            </p:spPr>
          </p:sp>
          <p:sp>
            <p:nvSpPr>
              <p:cNvPr name="TextBox 17" id="17"/>
              <p:cNvSpPr txBox="true"/>
              <p:nvPr/>
            </p:nvSpPr>
            <p:spPr>
              <a:xfrm>
                <a:off x="0" y="-19050"/>
                <a:ext cx="3682024" cy="1096183"/>
              </a:xfrm>
              <a:prstGeom prst="rect">
                <a:avLst/>
              </a:prstGeom>
            </p:spPr>
            <p:txBody>
              <a:bodyPr anchor="ctr" rtlCol="false" tIns="50800" lIns="50800" bIns="50800" rIns="50800"/>
              <a:lstStyle/>
              <a:p>
                <a:pPr algn="ctr">
                  <a:lnSpc>
                    <a:spcPts val="2859"/>
                  </a:lnSpc>
                </a:pPr>
              </a:p>
            </p:txBody>
          </p:sp>
        </p:grpSp>
        <p:sp>
          <p:nvSpPr>
            <p:cNvPr name="TextBox 18" id="18"/>
            <p:cNvSpPr txBox="true"/>
            <p:nvPr/>
          </p:nvSpPr>
          <p:spPr>
            <a:xfrm rot="0">
              <a:off x="2355610" y="329986"/>
              <a:ext cx="9509575" cy="3177223"/>
            </a:xfrm>
            <a:prstGeom prst="rect">
              <a:avLst/>
            </a:prstGeom>
          </p:spPr>
          <p:txBody>
            <a:bodyPr anchor="t" rtlCol="false" tIns="0" lIns="0" bIns="0" rIns="0">
              <a:spAutoFit/>
            </a:bodyPr>
            <a:lstStyle/>
            <a:p>
              <a:pPr algn="l" marL="0" indent="0" lvl="0">
                <a:lnSpc>
                  <a:spcPts val="2774"/>
                </a:lnSpc>
                <a:spcBef>
                  <a:spcPct val="0"/>
                </a:spcBef>
              </a:pPr>
              <a:r>
                <a:rPr lang="en-US" sz="2010" spc="197">
                  <a:solidFill>
                    <a:srgbClr val="231F20"/>
                  </a:solidFill>
                  <a:latin typeface="DM Sans"/>
                </a:rPr>
                <a:t>Η λίμνη Κερκίνη είναι σήμερα ένας από τους σημαντικότερους τόπους παρατήρησης πουλιών στην Ελλάδα, καθώς βρίσκεται κατά μήκος του μεταναστευτικού δρόμου για τα πουλιά που κατευθύνονται προς το Αιγαίο Πέλαγος, την περιοχή των Βαλκανίων, τη Μαύρη Θάλασσα, τις ουγγρικές στέπες και όχι μόνο.</a:t>
              </a:r>
            </a:p>
          </p:txBody>
        </p:sp>
      </p:grpSp>
      <p:sp>
        <p:nvSpPr>
          <p:cNvPr name="Freeform 19" id="19"/>
          <p:cNvSpPr/>
          <p:nvPr/>
        </p:nvSpPr>
        <p:spPr>
          <a:xfrm flipH="false" flipV="false" rot="0">
            <a:off x="-2779578" y="7341318"/>
            <a:ext cx="7616557" cy="7815497"/>
          </a:xfrm>
          <a:custGeom>
            <a:avLst/>
            <a:gdLst/>
            <a:ahLst/>
            <a:cxnLst/>
            <a:rect r="r" b="b" t="t" l="l"/>
            <a:pathLst>
              <a:path h="7815497" w="7616557">
                <a:moveTo>
                  <a:pt x="0" y="0"/>
                </a:moveTo>
                <a:lnTo>
                  <a:pt x="7616556" y="0"/>
                </a:lnTo>
                <a:lnTo>
                  <a:pt x="7616556" y="7815497"/>
                </a:lnTo>
                <a:lnTo>
                  <a:pt x="0" y="781549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0" id="20"/>
          <p:cNvSpPr/>
          <p:nvPr/>
        </p:nvSpPr>
        <p:spPr>
          <a:xfrm flipH="false" flipV="false" rot="0">
            <a:off x="701690" y="3890126"/>
            <a:ext cx="1285324" cy="1092526"/>
          </a:xfrm>
          <a:custGeom>
            <a:avLst/>
            <a:gdLst/>
            <a:ahLst/>
            <a:cxnLst/>
            <a:rect r="r" b="b" t="t" l="l"/>
            <a:pathLst>
              <a:path h="1092526" w="1285324">
                <a:moveTo>
                  <a:pt x="0" y="0"/>
                </a:moveTo>
                <a:lnTo>
                  <a:pt x="1285324" y="0"/>
                </a:lnTo>
                <a:lnTo>
                  <a:pt x="1285324" y="1092526"/>
                </a:lnTo>
                <a:lnTo>
                  <a:pt x="0" y="109252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21" id="21"/>
          <p:cNvSpPr/>
          <p:nvPr/>
        </p:nvSpPr>
        <p:spPr>
          <a:xfrm flipH="false" flipV="false" rot="0">
            <a:off x="701690" y="6196716"/>
            <a:ext cx="1862197" cy="1706238"/>
          </a:xfrm>
          <a:custGeom>
            <a:avLst/>
            <a:gdLst/>
            <a:ahLst/>
            <a:cxnLst/>
            <a:rect r="r" b="b" t="t" l="l"/>
            <a:pathLst>
              <a:path h="1706238" w="1862197">
                <a:moveTo>
                  <a:pt x="0" y="0"/>
                </a:moveTo>
                <a:lnTo>
                  <a:pt x="1862197" y="0"/>
                </a:lnTo>
                <a:lnTo>
                  <a:pt x="1862197" y="1706238"/>
                </a:lnTo>
                <a:lnTo>
                  <a:pt x="0" y="1706238"/>
                </a:lnTo>
                <a:lnTo>
                  <a:pt x="0" y="0"/>
                </a:lnTo>
                <a:close/>
              </a:path>
            </a:pathLst>
          </a:custGeom>
          <a:blipFill>
            <a:blip r:embed="rId9"/>
            <a:stretch>
              <a:fillRect l="0" t="0" r="0" b="0"/>
            </a:stretch>
          </a:blipFill>
        </p:spPr>
      </p:sp>
      <p:sp>
        <p:nvSpPr>
          <p:cNvPr name="TextBox 22" id="22"/>
          <p:cNvSpPr txBox="true"/>
          <p:nvPr/>
        </p:nvSpPr>
        <p:spPr>
          <a:xfrm rot="0">
            <a:off x="453707" y="215728"/>
            <a:ext cx="10305078" cy="3341023"/>
          </a:xfrm>
          <a:prstGeom prst="rect">
            <a:avLst/>
          </a:prstGeom>
        </p:spPr>
        <p:txBody>
          <a:bodyPr anchor="t" rtlCol="false" tIns="0" lIns="0" bIns="0" rIns="0">
            <a:spAutoFit/>
          </a:bodyPr>
          <a:lstStyle/>
          <a:p>
            <a:pPr>
              <a:lnSpc>
                <a:spcPts val="13360"/>
              </a:lnSpc>
            </a:pPr>
            <a:r>
              <a:rPr lang="en-US" sz="9681" spc="948">
                <a:solidFill>
                  <a:srgbClr val="231F20"/>
                </a:solidFill>
                <a:latin typeface="Oswald Bold"/>
              </a:rPr>
              <a:t>ΣΧΕΤΙΚΆ ΜΕ ΤΗ ΛΊΜΝΗ</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0">
            <a:off x="8663659" y="6071953"/>
            <a:ext cx="960682" cy="1052540"/>
          </a:xfrm>
          <a:custGeom>
            <a:avLst/>
            <a:gdLst/>
            <a:ahLst/>
            <a:cxnLst/>
            <a:rect r="r" b="b" t="t" l="l"/>
            <a:pathLst>
              <a:path h="1052540" w="960682">
                <a:moveTo>
                  <a:pt x="0" y="0"/>
                </a:moveTo>
                <a:lnTo>
                  <a:pt x="960682" y="0"/>
                </a:lnTo>
                <a:lnTo>
                  <a:pt x="960682" y="1052541"/>
                </a:lnTo>
                <a:lnTo>
                  <a:pt x="0" y="105254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1774426" y="3206190"/>
            <a:ext cx="3474003" cy="647719"/>
            <a:chOff x="0" y="0"/>
            <a:chExt cx="914964" cy="170593"/>
          </a:xfrm>
        </p:grpSpPr>
        <p:sp>
          <p:nvSpPr>
            <p:cNvPr name="Freeform 5" id="5"/>
            <p:cNvSpPr/>
            <p:nvPr/>
          </p:nvSpPr>
          <p:spPr>
            <a:xfrm flipH="false" flipV="false" rot="0">
              <a:off x="0" y="0"/>
              <a:ext cx="914964" cy="170593"/>
            </a:xfrm>
            <a:custGeom>
              <a:avLst/>
              <a:gdLst/>
              <a:ahLst/>
              <a:cxnLst/>
              <a:rect r="r" b="b" t="t" l="l"/>
              <a:pathLst>
                <a:path h="170593" w="914964">
                  <a:moveTo>
                    <a:pt x="0" y="0"/>
                  </a:moveTo>
                  <a:lnTo>
                    <a:pt x="914964" y="0"/>
                  </a:lnTo>
                  <a:lnTo>
                    <a:pt x="914964" y="170593"/>
                  </a:lnTo>
                  <a:lnTo>
                    <a:pt x="0" y="170593"/>
                  </a:lnTo>
                  <a:close/>
                </a:path>
              </a:pathLst>
            </a:custGeom>
            <a:solidFill>
              <a:srgbClr val="1A1A1A"/>
            </a:solidFill>
          </p:spPr>
        </p:sp>
        <p:sp>
          <p:nvSpPr>
            <p:cNvPr name="TextBox 6" id="6"/>
            <p:cNvSpPr txBox="true"/>
            <p:nvPr/>
          </p:nvSpPr>
          <p:spPr>
            <a:xfrm>
              <a:off x="0" y="-57150"/>
              <a:ext cx="914964" cy="227743"/>
            </a:xfrm>
            <a:prstGeom prst="rect">
              <a:avLst/>
            </a:prstGeom>
          </p:spPr>
          <p:txBody>
            <a:bodyPr anchor="ctr" rtlCol="false" tIns="50800" lIns="50800" bIns="50800" rIns="50800"/>
            <a:lstStyle/>
            <a:p>
              <a:pPr algn="ctr" marL="0" indent="0" lvl="0">
                <a:lnSpc>
                  <a:spcPts val="4114"/>
                </a:lnSpc>
                <a:spcBef>
                  <a:spcPct val="0"/>
                </a:spcBef>
              </a:pPr>
              <a:r>
                <a:rPr lang="en-US" sz="2981" spc="29">
                  <a:solidFill>
                    <a:srgbClr val="FFFFFF"/>
                  </a:solidFill>
                  <a:latin typeface="DM Sans Bold"/>
                </a:rPr>
                <a:t>Nούφαρα</a:t>
              </a:r>
            </a:p>
          </p:txBody>
        </p:sp>
      </p:grpSp>
      <p:grpSp>
        <p:nvGrpSpPr>
          <p:cNvPr name="Group 7" id="7"/>
          <p:cNvGrpSpPr/>
          <p:nvPr/>
        </p:nvGrpSpPr>
        <p:grpSpPr>
          <a:xfrm rot="0">
            <a:off x="7218805" y="3206190"/>
            <a:ext cx="3474003" cy="647719"/>
            <a:chOff x="0" y="0"/>
            <a:chExt cx="914964" cy="170593"/>
          </a:xfrm>
        </p:grpSpPr>
        <p:sp>
          <p:nvSpPr>
            <p:cNvPr name="Freeform 8" id="8"/>
            <p:cNvSpPr/>
            <p:nvPr/>
          </p:nvSpPr>
          <p:spPr>
            <a:xfrm flipH="false" flipV="false" rot="0">
              <a:off x="0" y="0"/>
              <a:ext cx="914964" cy="170593"/>
            </a:xfrm>
            <a:custGeom>
              <a:avLst/>
              <a:gdLst/>
              <a:ahLst/>
              <a:cxnLst/>
              <a:rect r="r" b="b" t="t" l="l"/>
              <a:pathLst>
                <a:path h="170593" w="914964">
                  <a:moveTo>
                    <a:pt x="0" y="0"/>
                  </a:moveTo>
                  <a:lnTo>
                    <a:pt x="914964" y="0"/>
                  </a:lnTo>
                  <a:lnTo>
                    <a:pt x="914964" y="170593"/>
                  </a:lnTo>
                  <a:lnTo>
                    <a:pt x="0" y="170593"/>
                  </a:lnTo>
                  <a:close/>
                </a:path>
              </a:pathLst>
            </a:custGeom>
            <a:solidFill>
              <a:srgbClr val="1A1A1A"/>
            </a:solidFill>
          </p:spPr>
        </p:sp>
        <p:sp>
          <p:nvSpPr>
            <p:cNvPr name="TextBox 9" id="9"/>
            <p:cNvSpPr txBox="true"/>
            <p:nvPr/>
          </p:nvSpPr>
          <p:spPr>
            <a:xfrm>
              <a:off x="0" y="-57150"/>
              <a:ext cx="914964" cy="227743"/>
            </a:xfrm>
            <a:prstGeom prst="rect">
              <a:avLst/>
            </a:prstGeom>
          </p:spPr>
          <p:txBody>
            <a:bodyPr anchor="ctr" rtlCol="false" tIns="50800" lIns="50800" bIns="50800" rIns="50800"/>
            <a:lstStyle/>
            <a:p>
              <a:pPr algn="ctr" marL="0" indent="0" lvl="0">
                <a:lnSpc>
                  <a:spcPts val="4114"/>
                </a:lnSpc>
                <a:spcBef>
                  <a:spcPct val="0"/>
                </a:spcBef>
              </a:pPr>
              <a:r>
                <a:rPr lang="en-US" sz="2981" spc="29">
                  <a:solidFill>
                    <a:srgbClr val="FFFFFF"/>
                  </a:solidFill>
                  <a:latin typeface="DM Sans Bold"/>
                </a:rPr>
                <a:t>Καλαμιές</a:t>
              </a:r>
            </a:p>
          </p:txBody>
        </p:sp>
      </p:grpSp>
      <p:grpSp>
        <p:nvGrpSpPr>
          <p:cNvPr name="Group 10" id="10"/>
          <p:cNvGrpSpPr/>
          <p:nvPr/>
        </p:nvGrpSpPr>
        <p:grpSpPr>
          <a:xfrm rot="0">
            <a:off x="13284209" y="3206190"/>
            <a:ext cx="3474003" cy="1151098"/>
            <a:chOff x="0" y="0"/>
            <a:chExt cx="914964" cy="303170"/>
          </a:xfrm>
        </p:grpSpPr>
        <p:sp>
          <p:nvSpPr>
            <p:cNvPr name="Freeform 11" id="11"/>
            <p:cNvSpPr/>
            <p:nvPr/>
          </p:nvSpPr>
          <p:spPr>
            <a:xfrm flipH="false" flipV="false" rot="0">
              <a:off x="0" y="0"/>
              <a:ext cx="914964" cy="303170"/>
            </a:xfrm>
            <a:custGeom>
              <a:avLst/>
              <a:gdLst/>
              <a:ahLst/>
              <a:cxnLst/>
              <a:rect r="r" b="b" t="t" l="l"/>
              <a:pathLst>
                <a:path h="303170" w="914964">
                  <a:moveTo>
                    <a:pt x="0" y="0"/>
                  </a:moveTo>
                  <a:lnTo>
                    <a:pt x="914964" y="0"/>
                  </a:lnTo>
                  <a:lnTo>
                    <a:pt x="914964" y="303170"/>
                  </a:lnTo>
                  <a:lnTo>
                    <a:pt x="0" y="303170"/>
                  </a:lnTo>
                  <a:close/>
                </a:path>
              </a:pathLst>
            </a:custGeom>
            <a:solidFill>
              <a:srgbClr val="1A1A1A"/>
            </a:solidFill>
          </p:spPr>
        </p:sp>
        <p:sp>
          <p:nvSpPr>
            <p:cNvPr name="TextBox 12" id="12"/>
            <p:cNvSpPr txBox="true"/>
            <p:nvPr/>
          </p:nvSpPr>
          <p:spPr>
            <a:xfrm>
              <a:off x="0" y="-57150"/>
              <a:ext cx="914964" cy="360320"/>
            </a:xfrm>
            <a:prstGeom prst="rect">
              <a:avLst/>
            </a:prstGeom>
          </p:spPr>
          <p:txBody>
            <a:bodyPr anchor="ctr" rtlCol="false" tIns="50800" lIns="50800" bIns="50800" rIns="50800"/>
            <a:lstStyle/>
            <a:p>
              <a:pPr algn="ctr" marL="0" indent="0" lvl="0">
                <a:lnSpc>
                  <a:spcPts val="4114"/>
                </a:lnSpc>
                <a:spcBef>
                  <a:spcPct val="0"/>
                </a:spcBef>
              </a:pPr>
              <a:r>
                <a:rPr lang="en-US" sz="2981" spc="29">
                  <a:solidFill>
                    <a:srgbClr val="FFFFFF"/>
                  </a:solidFill>
                  <a:latin typeface="DM Sans Bold"/>
                </a:rPr>
                <a:t>Υγρά λιβάδια</a:t>
              </a:r>
            </a:p>
          </p:txBody>
        </p:sp>
      </p:grpSp>
      <p:sp>
        <p:nvSpPr>
          <p:cNvPr name="Freeform 13" id="13"/>
          <p:cNvSpPr/>
          <p:nvPr/>
        </p:nvSpPr>
        <p:spPr>
          <a:xfrm flipH="false" flipV="false" rot="0">
            <a:off x="14479722" y="-4833750"/>
            <a:ext cx="7616557" cy="7815497"/>
          </a:xfrm>
          <a:custGeom>
            <a:avLst/>
            <a:gdLst/>
            <a:ahLst/>
            <a:cxnLst/>
            <a:rect r="r" b="b" t="t" l="l"/>
            <a:pathLst>
              <a:path h="7815497" w="7616557">
                <a:moveTo>
                  <a:pt x="0" y="0"/>
                </a:moveTo>
                <a:lnTo>
                  <a:pt x="7616556" y="0"/>
                </a:lnTo>
                <a:lnTo>
                  <a:pt x="7616556" y="7815497"/>
                </a:lnTo>
                <a:lnTo>
                  <a:pt x="0" y="781549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4" id="14"/>
          <p:cNvSpPr/>
          <p:nvPr/>
        </p:nvSpPr>
        <p:spPr>
          <a:xfrm flipH="false" flipV="false" rot="-4176364">
            <a:off x="-4105129" y="6530238"/>
            <a:ext cx="7616557" cy="7815497"/>
          </a:xfrm>
          <a:custGeom>
            <a:avLst/>
            <a:gdLst/>
            <a:ahLst/>
            <a:cxnLst/>
            <a:rect r="r" b="b" t="t" l="l"/>
            <a:pathLst>
              <a:path h="7815497" w="7616557">
                <a:moveTo>
                  <a:pt x="0" y="0"/>
                </a:moveTo>
                <a:lnTo>
                  <a:pt x="7616556" y="0"/>
                </a:lnTo>
                <a:lnTo>
                  <a:pt x="7616556" y="7815496"/>
                </a:lnTo>
                <a:lnTo>
                  <a:pt x="0" y="781549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5" id="15"/>
          <p:cNvSpPr/>
          <p:nvPr/>
        </p:nvSpPr>
        <p:spPr>
          <a:xfrm flipH="false" flipV="false" rot="0">
            <a:off x="7971858" y="4855262"/>
            <a:ext cx="2344284" cy="3485924"/>
          </a:xfrm>
          <a:custGeom>
            <a:avLst/>
            <a:gdLst/>
            <a:ahLst/>
            <a:cxnLst/>
            <a:rect r="r" b="b" t="t" l="l"/>
            <a:pathLst>
              <a:path h="3485924" w="2344284">
                <a:moveTo>
                  <a:pt x="0" y="0"/>
                </a:moveTo>
                <a:lnTo>
                  <a:pt x="2344284" y="0"/>
                </a:lnTo>
                <a:lnTo>
                  <a:pt x="2344284" y="3485924"/>
                </a:lnTo>
                <a:lnTo>
                  <a:pt x="0" y="348592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6" id="16"/>
          <p:cNvSpPr/>
          <p:nvPr/>
        </p:nvSpPr>
        <p:spPr>
          <a:xfrm flipH="false" flipV="false" rot="0">
            <a:off x="2887170" y="7361226"/>
            <a:ext cx="4799067" cy="2273558"/>
          </a:xfrm>
          <a:custGeom>
            <a:avLst/>
            <a:gdLst/>
            <a:ahLst/>
            <a:cxnLst/>
            <a:rect r="r" b="b" t="t" l="l"/>
            <a:pathLst>
              <a:path h="2273558" w="4799067">
                <a:moveTo>
                  <a:pt x="0" y="0"/>
                </a:moveTo>
                <a:lnTo>
                  <a:pt x="4799068" y="0"/>
                </a:lnTo>
                <a:lnTo>
                  <a:pt x="4799068" y="2273558"/>
                </a:lnTo>
                <a:lnTo>
                  <a:pt x="0" y="227355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7" id="17"/>
          <p:cNvSpPr/>
          <p:nvPr/>
        </p:nvSpPr>
        <p:spPr>
          <a:xfrm flipH="false" flipV="false" rot="0">
            <a:off x="10601892" y="7558400"/>
            <a:ext cx="3451944" cy="2601903"/>
          </a:xfrm>
          <a:custGeom>
            <a:avLst/>
            <a:gdLst/>
            <a:ahLst/>
            <a:cxnLst/>
            <a:rect r="r" b="b" t="t" l="l"/>
            <a:pathLst>
              <a:path h="2601903" w="3451944">
                <a:moveTo>
                  <a:pt x="0" y="0"/>
                </a:moveTo>
                <a:lnTo>
                  <a:pt x="3451944" y="0"/>
                </a:lnTo>
                <a:lnTo>
                  <a:pt x="3451944" y="2601903"/>
                </a:lnTo>
                <a:lnTo>
                  <a:pt x="0" y="2601903"/>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18" id="18"/>
          <p:cNvSpPr txBox="true"/>
          <p:nvPr/>
        </p:nvSpPr>
        <p:spPr>
          <a:xfrm rot="0">
            <a:off x="2887170" y="1277407"/>
            <a:ext cx="12584828" cy="1166783"/>
          </a:xfrm>
          <a:prstGeom prst="rect">
            <a:avLst/>
          </a:prstGeom>
        </p:spPr>
        <p:txBody>
          <a:bodyPr anchor="t" rtlCol="false" tIns="0" lIns="0" bIns="0" rIns="0">
            <a:spAutoFit/>
          </a:bodyPr>
          <a:lstStyle/>
          <a:p>
            <a:pPr algn="ctr">
              <a:lnSpc>
                <a:spcPts val="9587"/>
              </a:lnSpc>
            </a:pPr>
            <a:r>
              <a:rPr lang="en-US" sz="6947" spc="368">
                <a:solidFill>
                  <a:srgbClr val="231F20"/>
                </a:solidFill>
                <a:latin typeface="Oswald Bold"/>
              </a:rPr>
              <a:t>Η ΧΛΩΡΊΔΑ ΤΗΣ ΛΊΜΝΗΣ</a:t>
            </a:r>
          </a:p>
        </p:txBody>
      </p:sp>
      <p:sp>
        <p:nvSpPr>
          <p:cNvPr name="TextBox 19" id="19"/>
          <p:cNvSpPr txBox="true"/>
          <p:nvPr/>
        </p:nvSpPr>
        <p:spPr>
          <a:xfrm rot="0">
            <a:off x="1830975" y="4045241"/>
            <a:ext cx="3360904" cy="2211086"/>
          </a:xfrm>
          <a:prstGeom prst="rect">
            <a:avLst/>
          </a:prstGeom>
        </p:spPr>
        <p:txBody>
          <a:bodyPr anchor="t" rtlCol="false" tIns="0" lIns="0" bIns="0" rIns="0">
            <a:spAutoFit/>
          </a:bodyPr>
          <a:lstStyle/>
          <a:p>
            <a:pPr algn="ctr" marL="0" indent="0" lvl="0">
              <a:lnSpc>
                <a:spcPts val="2222"/>
              </a:lnSpc>
              <a:spcBef>
                <a:spcPct val="0"/>
              </a:spcBef>
            </a:pPr>
            <a:r>
              <a:rPr lang="en-US" sz="1610" spc="157">
                <a:solidFill>
                  <a:srgbClr val="231F20"/>
                </a:solidFill>
                <a:latin typeface="DM Sans"/>
              </a:rPr>
              <a:t>Τα Nymphaeaceae είναι μια οικογένεια ανθοφόρων φυτών, που συνήθως ονομάζονται νούφαρα. Ζουν ως ριζωματώδη υδρόβια βότανα σε εύκρατα και τροπικά κλίματα σε όλο τον κόσμο. </a:t>
            </a:r>
          </a:p>
        </p:txBody>
      </p:sp>
      <p:sp>
        <p:nvSpPr>
          <p:cNvPr name="TextBox 20" id="20"/>
          <p:cNvSpPr txBox="true"/>
          <p:nvPr/>
        </p:nvSpPr>
        <p:spPr>
          <a:xfrm rot="0">
            <a:off x="6138875" y="4042536"/>
            <a:ext cx="6254887" cy="829961"/>
          </a:xfrm>
          <a:prstGeom prst="rect">
            <a:avLst/>
          </a:prstGeom>
        </p:spPr>
        <p:txBody>
          <a:bodyPr anchor="t" rtlCol="false" tIns="0" lIns="0" bIns="0" rIns="0">
            <a:spAutoFit/>
          </a:bodyPr>
          <a:lstStyle/>
          <a:p>
            <a:pPr algn="ctr">
              <a:lnSpc>
                <a:spcPts val="2222"/>
              </a:lnSpc>
            </a:pPr>
            <a:r>
              <a:rPr lang="en-US" sz="1610" spc="157">
                <a:solidFill>
                  <a:srgbClr val="231F20"/>
                </a:solidFill>
                <a:latin typeface="DM Sans"/>
              </a:rPr>
              <a:t>Το καλάμι είναι μια κοινή ονομασία για διάφορα ψηλά, χορταρικά φυτά των υγροτόπων.</a:t>
            </a:r>
          </a:p>
          <a:p>
            <a:pPr algn="ctr" marL="0" indent="0" lvl="0">
              <a:lnSpc>
                <a:spcPts val="2222"/>
              </a:lnSpc>
              <a:spcBef>
                <a:spcPct val="0"/>
              </a:spcBef>
            </a:pPr>
          </a:p>
        </p:txBody>
      </p:sp>
      <p:sp>
        <p:nvSpPr>
          <p:cNvPr name="TextBox 21" id="21"/>
          <p:cNvSpPr txBox="true"/>
          <p:nvPr/>
        </p:nvSpPr>
        <p:spPr>
          <a:xfrm rot="0">
            <a:off x="13340758" y="4438466"/>
            <a:ext cx="3360904" cy="4144661"/>
          </a:xfrm>
          <a:prstGeom prst="rect">
            <a:avLst/>
          </a:prstGeom>
        </p:spPr>
        <p:txBody>
          <a:bodyPr anchor="t" rtlCol="false" tIns="0" lIns="0" bIns="0" rIns="0">
            <a:spAutoFit/>
          </a:bodyPr>
          <a:lstStyle/>
          <a:p>
            <a:pPr algn="ctr" marL="0" indent="0" lvl="0">
              <a:lnSpc>
                <a:spcPts val="2222"/>
              </a:lnSpc>
              <a:spcBef>
                <a:spcPct val="0"/>
              </a:spcBef>
            </a:pPr>
            <a:r>
              <a:rPr lang="en-US" sz="1610" spc="157">
                <a:solidFill>
                  <a:srgbClr val="231F20"/>
                </a:solidFill>
                <a:latin typeface="DM Sans"/>
              </a:rPr>
              <a:t>Το υγρό λιβάδι είναι ένας τύπος υγροτόπου με εδάφη που είναι κορεσμένα για ένα μέρος ή για όλη τη διάρκεια της καλλιεργητικής περιόδου, γεγονός που εμποδίζει την ανάπτυξη δέντρων και θάμνων. Υπάρχει διαμάχη για το αν ένα υγρό λιβάδι είναι ένας τύπος βάλτου ή ένας εντελώς ξεχωριστός τύπος υγροτόπου.Τα υγρά λιβάδια και οι υγρές σαβάνες είναι υδρολογικά παρόμοια.</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1774426" y="3206190"/>
            <a:ext cx="3417453" cy="1151098"/>
            <a:chOff x="0" y="0"/>
            <a:chExt cx="900070" cy="303170"/>
          </a:xfrm>
        </p:grpSpPr>
        <p:sp>
          <p:nvSpPr>
            <p:cNvPr name="Freeform 4" id="4"/>
            <p:cNvSpPr/>
            <p:nvPr/>
          </p:nvSpPr>
          <p:spPr>
            <a:xfrm flipH="false" flipV="false" rot="0">
              <a:off x="0" y="0"/>
              <a:ext cx="900070" cy="303170"/>
            </a:xfrm>
            <a:custGeom>
              <a:avLst/>
              <a:gdLst/>
              <a:ahLst/>
              <a:cxnLst/>
              <a:rect r="r" b="b" t="t" l="l"/>
              <a:pathLst>
                <a:path h="303170" w="900070">
                  <a:moveTo>
                    <a:pt x="0" y="0"/>
                  </a:moveTo>
                  <a:lnTo>
                    <a:pt x="900070" y="0"/>
                  </a:lnTo>
                  <a:lnTo>
                    <a:pt x="900070" y="303170"/>
                  </a:lnTo>
                  <a:lnTo>
                    <a:pt x="0" y="303170"/>
                  </a:lnTo>
                  <a:close/>
                </a:path>
              </a:pathLst>
            </a:custGeom>
            <a:solidFill>
              <a:srgbClr val="1A1A1A"/>
            </a:solidFill>
          </p:spPr>
        </p:sp>
        <p:sp>
          <p:nvSpPr>
            <p:cNvPr name="TextBox 5" id="5"/>
            <p:cNvSpPr txBox="true"/>
            <p:nvPr/>
          </p:nvSpPr>
          <p:spPr>
            <a:xfrm>
              <a:off x="0" y="-57150"/>
              <a:ext cx="900070" cy="360320"/>
            </a:xfrm>
            <a:prstGeom prst="rect">
              <a:avLst/>
            </a:prstGeom>
          </p:spPr>
          <p:txBody>
            <a:bodyPr anchor="ctr" rtlCol="false" tIns="50800" lIns="50800" bIns="50800" rIns="50800"/>
            <a:lstStyle/>
            <a:p>
              <a:pPr algn="ctr" marL="0" indent="0" lvl="0">
                <a:lnSpc>
                  <a:spcPts val="4114"/>
                </a:lnSpc>
                <a:spcBef>
                  <a:spcPct val="0"/>
                </a:spcBef>
              </a:pPr>
              <a:r>
                <a:rPr lang="en-US" sz="2981" spc="29">
                  <a:solidFill>
                    <a:srgbClr val="FFFFFF"/>
                  </a:solidFill>
                  <a:latin typeface="DM Sans Bold"/>
                </a:rPr>
                <a:t>300 είδη πουλιών</a:t>
              </a:r>
            </a:p>
          </p:txBody>
        </p:sp>
      </p:grpSp>
      <p:sp>
        <p:nvSpPr>
          <p:cNvPr name="TextBox 6" id="6"/>
          <p:cNvSpPr txBox="true"/>
          <p:nvPr/>
        </p:nvSpPr>
        <p:spPr>
          <a:xfrm rot="0">
            <a:off x="2887170" y="1277407"/>
            <a:ext cx="11552977" cy="1166783"/>
          </a:xfrm>
          <a:prstGeom prst="rect">
            <a:avLst/>
          </a:prstGeom>
        </p:spPr>
        <p:txBody>
          <a:bodyPr anchor="t" rtlCol="false" tIns="0" lIns="0" bIns="0" rIns="0">
            <a:spAutoFit/>
          </a:bodyPr>
          <a:lstStyle/>
          <a:p>
            <a:pPr algn="ctr">
              <a:lnSpc>
                <a:spcPts val="9587"/>
              </a:lnSpc>
            </a:pPr>
            <a:r>
              <a:rPr lang="en-US" sz="6947" spc="368">
                <a:solidFill>
                  <a:srgbClr val="231F20"/>
                </a:solidFill>
                <a:latin typeface="Oswald Bold"/>
              </a:rPr>
              <a:t>Η ΠΑΝΊΔΑ ΤΗΣ ΛΊΜΝΗΣ</a:t>
            </a:r>
          </a:p>
        </p:txBody>
      </p:sp>
      <p:sp>
        <p:nvSpPr>
          <p:cNvPr name="TextBox 7" id="7"/>
          <p:cNvSpPr txBox="true"/>
          <p:nvPr/>
        </p:nvSpPr>
        <p:spPr>
          <a:xfrm rot="0">
            <a:off x="1774426" y="4319187"/>
            <a:ext cx="3322976" cy="4939113"/>
          </a:xfrm>
          <a:prstGeom prst="rect">
            <a:avLst/>
          </a:prstGeom>
        </p:spPr>
        <p:txBody>
          <a:bodyPr anchor="t" rtlCol="false" tIns="0" lIns="0" bIns="0" rIns="0">
            <a:spAutoFit/>
          </a:bodyPr>
          <a:lstStyle/>
          <a:p>
            <a:pPr algn="ctr" marL="0" indent="0" lvl="0">
              <a:lnSpc>
                <a:spcPts val="2606"/>
              </a:lnSpc>
              <a:spcBef>
                <a:spcPct val="0"/>
              </a:spcBef>
            </a:pPr>
            <a:r>
              <a:rPr lang="en-US" sz="1888" spc="185">
                <a:solidFill>
                  <a:srgbClr val="231F20"/>
                </a:solidFill>
                <a:latin typeface="DM Sans"/>
              </a:rPr>
              <a:t>Στο Εθνικό Πάρκο Λίμνης Κερκίνης έχουν παρατηρηθεί περισσότερα από 300 είδη πουλιών. 137 από αυτά τα είδη φωλιάζουν, 134 διαχειμάζουν και 163 χρησιμοποιούν τον υγρότοπο και τη γύρω περιοχή ως ενδιάμεσο σταθμό ανάπαυσης και τροφοληψίας στις μεταναστευτικές τους διαδρομές.</a:t>
            </a:r>
          </a:p>
        </p:txBody>
      </p:sp>
      <p:grpSp>
        <p:nvGrpSpPr>
          <p:cNvPr name="Group 8" id="8"/>
          <p:cNvGrpSpPr/>
          <p:nvPr/>
        </p:nvGrpSpPr>
        <p:grpSpPr>
          <a:xfrm rot="0">
            <a:off x="7218805" y="3206190"/>
            <a:ext cx="3474003" cy="647719"/>
            <a:chOff x="0" y="0"/>
            <a:chExt cx="914964" cy="170593"/>
          </a:xfrm>
        </p:grpSpPr>
        <p:sp>
          <p:nvSpPr>
            <p:cNvPr name="Freeform 9" id="9"/>
            <p:cNvSpPr/>
            <p:nvPr/>
          </p:nvSpPr>
          <p:spPr>
            <a:xfrm flipH="false" flipV="false" rot="0">
              <a:off x="0" y="0"/>
              <a:ext cx="914964" cy="170593"/>
            </a:xfrm>
            <a:custGeom>
              <a:avLst/>
              <a:gdLst/>
              <a:ahLst/>
              <a:cxnLst/>
              <a:rect r="r" b="b" t="t" l="l"/>
              <a:pathLst>
                <a:path h="170593" w="914964">
                  <a:moveTo>
                    <a:pt x="0" y="0"/>
                  </a:moveTo>
                  <a:lnTo>
                    <a:pt x="914964" y="0"/>
                  </a:lnTo>
                  <a:lnTo>
                    <a:pt x="914964" y="170593"/>
                  </a:lnTo>
                  <a:lnTo>
                    <a:pt x="0" y="170593"/>
                  </a:lnTo>
                  <a:close/>
                </a:path>
              </a:pathLst>
            </a:custGeom>
            <a:solidFill>
              <a:srgbClr val="1A1A1A"/>
            </a:solidFill>
          </p:spPr>
        </p:sp>
        <p:sp>
          <p:nvSpPr>
            <p:cNvPr name="TextBox 10" id="10"/>
            <p:cNvSpPr txBox="true"/>
            <p:nvPr/>
          </p:nvSpPr>
          <p:spPr>
            <a:xfrm>
              <a:off x="0" y="-57150"/>
              <a:ext cx="914964" cy="227743"/>
            </a:xfrm>
            <a:prstGeom prst="rect">
              <a:avLst/>
            </a:prstGeom>
          </p:spPr>
          <p:txBody>
            <a:bodyPr anchor="ctr" rtlCol="false" tIns="50800" lIns="50800" bIns="50800" rIns="50800"/>
            <a:lstStyle/>
            <a:p>
              <a:pPr algn="ctr" marL="0" indent="0" lvl="0">
                <a:lnSpc>
                  <a:spcPts val="4114"/>
                </a:lnSpc>
                <a:spcBef>
                  <a:spcPct val="0"/>
                </a:spcBef>
              </a:pPr>
              <a:r>
                <a:rPr lang="en-US" sz="2981" spc="29">
                  <a:solidFill>
                    <a:srgbClr val="FFFFFF"/>
                  </a:solidFill>
                  <a:latin typeface="DM Sans Bold"/>
                </a:rPr>
                <a:t>Βιδρα</a:t>
              </a:r>
            </a:p>
          </p:txBody>
        </p:sp>
      </p:grpSp>
      <p:sp>
        <p:nvSpPr>
          <p:cNvPr name="TextBox 11" id="11"/>
          <p:cNvSpPr txBox="true"/>
          <p:nvPr/>
        </p:nvSpPr>
        <p:spPr>
          <a:xfrm rot="0">
            <a:off x="6138875" y="4042536"/>
            <a:ext cx="5967440" cy="1327928"/>
          </a:xfrm>
          <a:prstGeom prst="rect">
            <a:avLst/>
          </a:prstGeom>
        </p:spPr>
        <p:txBody>
          <a:bodyPr anchor="t" rtlCol="false" tIns="0" lIns="0" bIns="0" rIns="0">
            <a:spAutoFit/>
          </a:bodyPr>
          <a:lstStyle/>
          <a:p>
            <a:pPr algn="ctr" marL="0" indent="0" lvl="0">
              <a:lnSpc>
                <a:spcPts val="2636"/>
              </a:lnSpc>
              <a:spcBef>
                <a:spcPct val="0"/>
              </a:spcBef>
            </a:pPr>
            <a:r>
              <a:rPr lang="en-US" sz="1910" spc="187">
                <a:solidFill>
                  <a:srgbClr val="231F20"/>
                </a:solidFill>
                <a:latin typeface="DM Sans"/>
              </a:rPr>
              <a:t>Η βίδρα (Lutra lutra) συναντάται στη λίμνη, σε κανάλια και τάφρους. Η κόκκινη αλεπού (Vulpes vulpes), η αγριόγατα (Felis sylvestris), η νυφίτσα (Mustela nivalis)</a:t>
            </a:r>
          </a:p>
        </p:txBody>
      </p:sp>
      <p:grpSp>
        <p:nvGrpSpPr>
          <p:cNvPr name="Group 12" id="12"/>
          <p:cNvGrpSpPr/>
          <p:nvPr/>
        </p:nvGrpSpPr>
        <p:grpSpPr>
          <a:xfrm rot="0">
            <a:off x="13284209" y="3206190"/>
            <a:ext cx="3474003" cy="1151098"/>
            <a:chOff x="0" y="0"/>
            <a:chExt cx="914964" cy="303170"/>
          </a:xfrm>
        </p:grpSpPr>
        <p:sp>
          <p:nvSpPr>
            <p:cNvPr name="Freeform 13" id="13"/>
            <p:cNvSpPr/>
            <p:nvPr/>
          </p:nvSpPr>
          <p:spPr>
            <a:xfrm flipH="false" flipV="false" rot="0">
              <a:off x="0" y="0"/>
              <a:ext cx="914964" cy="303170"/>
            </a:xfrm>
            <a:custGeom>
              <a:avLst/>
              <a:gdLst/>
              <a:ahLst/>
              <a:cxnLst/>
              <a:rect r="r" b="b" t="t" l="l"/>
              <a:pathLst>
                <a:path h="303170" w="914964">
                  <a:moveTo>
                    <a:pt x="0" y="0"/>
                  </a:moveTo>
                  <a:lnTo>
                    <a:pt x="914964" y="0"/>
                  </a:lnTo>
                  <a:lnTo>
                    <a:pt x="914964" y="303170"/>
                  </a:lnTo>
                  <a:lnTo>
                    <a:pt x="0" y="303170"/>
                  </a:lnTo>
                  <a:close/>
                </a:path>
              </a:pathLst>
            </a:custGeom>
            <a:solidFill>
              <a:srgbClr val="1A1A1A"/>
            </a:solidFill>
          </p:spPr>
        </p:sp>
        <p:sp>
          <p:nvSpPr>
            <p:cNvPr name="TextBox 14" id="14"/>
            <p:cNvSpPr txBox="true"/>
            <p:nvPr/>
          </p:nvSpPr>
          <p:spPr>
            <a:xfrm>
              <a:off x="0" y="-57150"/>
              <a:ext cx="914964" cy="360320"/>
            </a:xfrm>
            <a:prstGeom prst="rect">
              <a:avLst/>
            </a:prstGeom>
          </p:spPr>
          <p:txBody>
            <a:bodyPr anchor="ctr" rtlCol="false" tIns="50800" lIns="50800" bIns="50800" rIns="50800"/>
            <a:lstStyle/>
            <a:p>
              <a:pPr algn="ctr" marL="0" indent="0" lvl="0">
                <a:lnSpc>
                  <a:spcPts val="4114"/>
                </a:lnSpc>
                <a:spcBef>
                  <a:spcPct val="0"/>
                </a:spcBef>
              </a:pPr>
              <a:r>
                <a:rPr lang="en-US" sz="2981" spc="29">
                  <a:solidFill>
                    <a:srgbClr val="FFFFFF"/>
                  </a:solidFill>
                  <a:latin typeface="DM Sans Bold"/>
                </a:rPr>
                <a:t>Νεροβούβαλος</a:t>
              </a:r>
            </a:p>
          </p:txBody>
        </p:sp>
      </p:grpSp>
      <p:sp>
        <p:nvSpPr>
          <p:cNvPr name="TextBox 15" id="15"/>
          <p:cNvSpPr txBox="true"/>
          <p:nvPr/>
        </p:nvSpPr>
        <p:spPr>
          <a:xfrm rot="0">
            <a:off x="13397308" y="4328712"/>
            <a:ext cx="3360904" cy="5009150"/>
          </a:xfrm>
          <a:prstGeom prst="rect">
            <a:avLst/>
          </a:prstGeom>
        </p:spPr>
        <p:txBody>
          <a:bodyPr anchor="t" rtlCol="false" tIns="0" lIns="0" bIns="0" rIns="0">
            <a:spAutoFit/>
          </a:bodyPr>
          <a:lstStyle/>
          <a:p>
            <a:pPr algn="ctr" marL="0" indent="0" lvl="0">
              <a:lnSpc>
                <a:spcPts val="2360"/>
              </a:lnSpc>
              <a:spcBef>
                <a:spcPct val="0"/>
              </a:spcBef>
            </a:pPr>
            <a:r>
              <a:rPr lang="en-US" sz="1710" spc="167">
                <a:solidFill>
                  <a:srgbClr val="231F20"/>
                </a:solidFill>
                <a:latin typeface="DM Sans"/>
              </a:rPr>
              <a:t>Η περιοχή της λίμνης φιλοξενεί τον μεγαλύτερο αριθμό νεροβούβαλων στην Ελλάδα, ένα είδος που τελεί υπό την προστασία του ελληνικού κράτους. Στο παρελθόν, οι νεροβούβαλοι μπορούσαν να βρεθούν στους περισσότερους υγροτόπους της Μακεδονίας, της Θράκης και της Θεσσαλίας, αλλά τα τελευταία 50 χρόνια έχουν περιοριστεί σε λίγους μόνο υγροτόπους της χώρας.</a:t>
            </a:r>
          </a:p>
        </p:txBody>
      </p:sp>
      <p:sp>
        <p:nvSpPr>
          <p:cNvPr name="Freeform 16" id="16"/>
          <p:cNvSpPr/>
          <p:nvPr/>
        </p:nvSpPr>
        <p:spPr>
          <a:xfrm flipH="false" flipV="false" rot="0">
            <a:off x="14479722" y="-4833750"/>
            <a:ext cx="7616557" cy="7815497"/>
          </a:xfrm>
          <a:custGeom>
            <a:avLst/>
            <a:gdLst/>
            <a:ahLst/>
            <a:cxnLst/>
            <a:rect r="r" b="b" t="t" l="l"/>
            <a:pathLst>
              <a:path h="7815497" w="761655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7" id="17"/>
          <p:cNvSpPr/>
          <p:nvPr/>
        </p:nvSpPr>
        <p:spPr>
          <a:xfrm flipH="false" flipV="false" rot="-4176364">
            <a:off x="-4105129" y="6530238"/>
            <a:ext cx="7616557" cy="7815497"/>
          </a:xfrm>
          <a:custGeom>
            <a:avLst/>
            <a:gdLst/>
            <a:ahLst/>
            <a:cxnLst/>
            <a:rect r="r" b="b" t="t" l="l"/>
            <a:pathLst>
              <a:path h="7815497" w="7616557">
                <a:moveTo>
                  <a:pt x="0" y="0"/>
                </a:moveTo>
                <a:lnTo>
                  <a:pt x="7616556" y="0"/>
                </a:lnTo>
                <a:lnTo>
                  <a:pt x="7616556" y="7815496"/>
                </a:lnTo>
                <a:lnTo>
                  <a:pt x="0" y="781549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3407869">
            <a:off x="12052165" y="1118883"/>
            <a:ext cx="12471670" cy="5351480"/>
          </a:xfrm>
          <a:custGeom>
            <a:avLst/>
            <a:gdLst/>
            <a:ahLst/>
            <a:cxnLst/>
            <a:rect r="r" b="b" t="t" l="l"/>
            <a:pathLst>
              <a:path h="5351480" w="12471670">
                <a:moveTo>
                  <a:pt x="0" y="0"/>
                </a:moveTo>
                <a:lnTo>
                  <a:pt x="12471670" y="0"/>
                </a:lnTo>
                <a:lnTo>
                  <a:pt x="12471670" y="5351480"/>
                </a:lnTo>
                <a:lnTo>
                  <a:pt x="0" y="535148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1489411" y="664311"/>
            <a:ext cx="6021895" cy="8876442"/>
          </a:xfrm>
          <a:custGeom>
            <a:avLst/>
            <a:gdLst/>
            <a:ahLst/>
            <a:cxnLst/>
            <a:rect r="r" b="b" t="t" l="l"/>
            <a:pathLst>
              <a:path h="8876442" w="6021895">
                <a:moveTo>
                  <a:pt x="0" y="0"/>
                </a:moveTo>
                <a:lnTo>
                  <a:pt x="6021895" y="0"/>
                </a:lnTo>
                <a:lnTo>
                  <a:pt x="6021895" y="8876442"/>
                </a:lnTo>
                <a:lnTo>
                  <a:pt x="0" y="8876442"/>
                </a:lnTo>
                <a:lnTo>
                  <a:pt x="0" y="0"/>
                </a:lnTo>
                <a:close/>
              </a:path>
            </a:pathLst>
          </a:custGeom>
          <a:blipFill>
            <a:blip r:embed="rId5"/>
            <a:stretch>
              <a:fillRect l="-42054" t="0" r="-79050" b="0"/>
            </a:stretch>
          </a:blipFill>
        </p:spPr>
      </p:sp>
      <p:sp>
        <p:nvSpPr>
          <p:cNvPr name="Freeform 5" id="5"/>
          <p:cNvSpPr/>
          <p:nvPr/>
        </p:nvSpPr>
        <p:spPr>
          <a:xfrm flipH="false" flipV="false" rot="3407869">
            <a:off x="-4696947" y="10150458"/>
            <a:ext cx="12471670" cy="5351480"/>
          </a:xfrm>
          <a:custGeom>
            <a:avLst/>
            <a:gdLst/>
            <a:ahLst/>
            <a:cxnLst/>
            <a:rect r="r" b="b" t="t" l="l"/>
            <a:pathLst>
              <a:path h="5351480" w="12471670">
                <a:moveTo>
                  <a:pt x="0" y="0"/>
                </a:moveTo>
                <a:lnTo>
                  <a:pt x="12471670" y="0"/>
                </a:lnTo>
                <a:lnTo>
                  <a:pt x="12471670" y="5351480"/>
                </a:lnTo>
                <a:lnTo>
                  <a:pt x="0" y="535148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6" id="6"/>
          <p:cNvSpPr txBox="true"/>
          <p:nvPr/>
        </p:nvSpPr>
        <p:spPr>
          <a:xfrm rot="0">
            <a:off x="2191002" y="1162050"/>
            <a:ext cx="7241638" cy="1303627"/>
          </a:xfrm>
          <a:prstGeom prst="rect">
            <a:avLst/>
          </a:prstGeom>
        </p:spPr>
        <p:txBody>
          <a:bodyPr anchor="t" rtlCol="false" tIns="0" lIns="0" bIns="0" rIns="0">
            <a:spAutoFit/>
          </a:bodyPr>
          <a:lstStyle/>
          <a:p>
            <a:pPr marL="0" indent="0" lvl="0">
              <a:lnSpc>
                <a:spcPts val="9903"/>
              </a:lnSpc>
            </a:pPr>
            <a:r>
              <a:rPr lang="en-US" sz="9431" spc="924">
                <a:solidFill>
                  <a:srgbClr val="231F20"/>
                </a:solidFill>
                <a:latin typeface="Oswald Bold"/>
              </a:rPr>
              <a:t>ΙΣΤΟΡΊΑ</a:t>
            </a:r>
          </a:p>
        </p:txBody>
      </p:sp>
      <p:sp>
        <p:nvSpPr>
          <p:cNvPr name="TextBox 7" id="7"/>
          <p:cNvSpPr txBox="true"/>
          <p:nvPr/>
        </p:nvSpPr>
        <p:spPr>
          <a:xfrm rot="0">
            <a:off x="2040350" y="2750603"/>
            <a:ext cx="6162866" cy="6850597"/>
          </a:xfrm>
          <a:prstGeom prst="rect">
            <a:avLst/>
          </a:prstGeom>
        </p:spPr>
        <p:txBody>
          <a:bodyPr anchor="t" rtlCol="false" tIns="0" lIns="0" bIns="0" rIns="0">
            <a:spAutoFit/>
          </a:bodyPr>
          <a:lstStyle/>
          <a:p>
            <a:pPr marL="429747" indent="-214874" lvl="1">
              <a:lnSpc>
                <a:spcPts val="2746"/>
              </a:lnSpc>
              <a:buFont typeface="Arial"/>
              <a:buChar char="•"/>
            </a:pPr>
            <a:r>
              <a:rPr lang="en-US" sz="1990" spc="195">
                <a:solidFill>
                  <a:srgbClr val="231F20"/>
                </a:solidFill>
                <a:latin typeface="DM Sans"/>
                <a:ea typeface="DM Sans"/>
                <a:cs typeface="DM Sans"/>
              </a:rPr>
              <a:t>Πριν από το 1932, υπήρχαν ακανόνιστες βαλτώδεις λίμνες στον Στρυμόνα, μία από αυτές ονομαζόταν "Podkova" (στα βουλγαρικά και σλαβομακεδονικά "Podkova" που σημαίνει "πέταλο", που βρέθηκε στα οθωμανικά τουρκικά αρχεία: ݒودقوه كولي Podkova Gölü.).</a:t>
            </a:r>
          </a:p>
          <a:p>
            <a:pPr marL="429747" indent="-214874" lvl="1">
              <a:lnSpc>
                <a:spcPts val="2746"/>
              </a:lnSpc>
              <a:buFont typeface="Arial"/>
              <a:buChar char="•"/>
            </a:pPr>
            <a:r>
              <a:rPr lang="en-US" sz="1990" spc="195">
                <a:solidFill>
                  <a:srgbClr val="231F20"/>
                </a:solidFill>
                <a:latin typeface="DM Sans"/>
              </a:rPr>
              <a:t>Η λίμνη Κερκίνη δημιουργήθηκε με την κατασκευή αναχωμάτων στην ανατολική και δυτική πλευρά του ποταμού και με ένα φράγμα που κατασκευάστηκε κοντά στο χωριό Λιθότοπος, το οποίο άρχισε να λειτουργεί το 1932.</a:t>
            </a:r>
          </a:p>
          <a:p>
            <a:pPr marL="429747" indent="-214874" lvl="1">
              <a:lnSpc>
                <a:spcPts val="2746"/>
              </a:lnSpc>
              <a:buFont typeface="Arial"/>
              <a:buChar char="•"/>
            </a:pPr>
            <a:r>
              <a:rPr lang="en-US" sz="1990" spc="195">
                <a:solidFill>
                  <a:srgbClr val="231F20"/>
                </a:solidFill>
                <a:latin typeface="DM Sans"/>
              </a:rPr>
              <a:t>Με την πάροδο του χρόνου, η χωρητικότητα της λίμνης μειώθηκε λόγω της λάσπης που εναποτέθηκε από τον ποταμό Στρυμόνα. Έτσι κρίθηκε αναγκαία η ανύψωση των αναχωμάτων και η κατασκευή νέου φράγματος, το οποίο άρχισε να λειτουργεί το 1982.</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0">
            <a:off x="2779206" y="1920649"/>
            <a:ext cx="2027545" cy="3080525"/>
          </a:xfrm>
          <a:custGeom>
            <a:avLst/>
            <a:gdLst/>
            <a:ahLst/>
            <a:cxnLst/>
            <a:rect r="r" b="b" t="t" l="l"/>
            <a:pathLst>
              <a:path h="3080525" w="2027545">
                <a:moveTo>
                  <a:pt x="0" y="0"/>
                </a:moveTo>
                <a:lnTo>
                  <a:pt x="2027545" y="0"/>
                </a:lnTo>
                <a:lnTo>
                  <a:pt x="2027545" y="3080525"/>
                </a:lnTo>
                <a:lnTo>
                  <a:pt x="0" y="308052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2035253">
            <a:off x="15331117" y="4817487"/>
            <a:ext cx="7835077" cy="10939025"/>
          </a:xfrm>
          <a:custGeom>
            <a:avLst/>
            <a:gdLst/>
            <a:ahLst/>
            <a:cxnLst/>
            <a:rect r="r" b="b" t="t" l="l"/>
            <a:pathLst>
              <a:path h="10939025" w="7835077">
                <a:moveTo>
                  <a:pt x="0" y="0"/>
                </a:moveTo>
                <a:lnTo>
                  <a:pt x="7835077" y="0"/>
                </a:lnTo>
                <a:lnTo>
                  <a:pt x="7835077" y="10939026"/>
                </a:lnTo>
                <a:lnTo>
                  <a:pt x="0" y="1093902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AutoShape 5" id="5"/>
          <p:cNvSpPr/>
          <p:nvPr/>
        </p:nvSpPr>
        <p:spPr>
          <a:xfrm rot="0">
            <a:off x="1589541" y="5472067"/>
            <a:ext cx="15108918" cy="0"/>
          </a:xfrm>
          <a:prstGeom prst="line">
            <a:avLst/>
          </a:prstGeom>
          <a:ln cap="flat" w="38100">
            <a:solidFill>
              <a:srgbClr val="000000"/>
            </a:solidFill>
            <a:prstDash val="solid"/>
            <a:headEnd type="none" len="sm" w="sm"/>
            <a:tailEnd type="none" len="sm" w="sm"/>
          </a:ln>
        </p:spPr>
      </p:sp>
      <p:grpSp>
        <p:nvGrpSpPr>
          <p:cNvPr name="Group 6" id="6"/>
          <p:cNvGrpSpPr/>
          <p:nvPr/>
        </p:nvGrpSpPr>
        <p:grpSpPr>
          <a:xfrm rot="0">
            <a:off x="3542437" y="5240576"/>
            <a:ext cx="501082" cy="501082"/>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31211"/>
            </a:solidFill>
          </p:spPr>
        </p:sp>
        <p:sp>
          <p:nvSpPr>
            <p:cNvPr name="TextBox 8" id="8"/>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sp>
        <p:nvSpPr>
          <p:cNvPr name="TextBox 9" id="9"/>
          <p:cNvSpPr txBox="true"/>
          <p:nvPr/>
        </p:nvSpPr>
        <p:spPr>
          <a:xfrm rot="0">
            <a:off x="2190716" y="6537441"/>
            <a:ext cx="3204526" cy="305615"/>
          </a:xfrm>
          <a:prstGeom prst="rect">
            <a:avLst/>
          </a:prstGeom>
        </p:spPr>
        <p:txBody>
          <a:bodyPr anchor="t" rtlCol="false" tIns="0" lIns="0" bIns="0" rIns="0">
            <a:spAutoFit/>
          </a:bodyPr>
          <a:lstStyle/>
          <a:p>
            <a:pPr algn="ctr">
              <a:lnSpc>
                <a:spcPts val="2545"/>
              </a:lnSpc>
            </a:pPr>
            <a:r>
              <a:rPr lang="en-US" sz="1844" spc="180">
                <a:solidFill>
                  <a:srgbClr val="231F20"/>
                </a:solidFill>
                <a:latin typeface="DM Sans"/>
              </a:rPr>
              <a:t>`</a:t>
            </a:r>
          </a:p>
        </p:txBody>
      </p:sp>
      <p:sp>
        <p:nvSpPr>
          <p:cNvPr name="TextBox 10" id="10"/>
          <p:cNvSpPr txBox="true"/>
          <p:nvPr/>
        </p:nvSpPr>
        <p:spPr>
          <a:xfrm rot="0">
            <a:off x="2779206" y="2339199"/>
            <a:ext cx="2027545" cy="1121713"/>
          </a:xfrm>
          <a:prstGeom prst="rect">
            <a:avLst/>
          </a:prstGeom>
        </p:spPr>
        <p:txBody>
          <a:bodyPr anchor="t" rtlCol="false" tIns="0" lIns="0" bIns="0" rIns="0">
            <a:spAutoFit/>
          </a:bodyPr>
          <a:lstStyle/>
          <a:p>
            <a:pPr algn="ctr">
              <a:lnSpc>
                <a:spcPts val="9141"/>
              </a:lnSpc>
            </a:pPr>
            <a:r>
              <a:rPr lang="en-US" sz="6624" spc="649">
                <a:solidFill>
                  <a:srgbClr val="FFFBFB"/>
                </a:solidFill>
                <a:latin typeface="DM Sans Bold"/>
              </a:rPr>
              <a:t>01</a:t>
            </a:r>
          </a:p>
        </p:txBody>
      </p:sp>
      <p:sp>
        <p:nvSpPr>
          <p:cNvPr name="TextBox 11" id="11"/>
          <p:cNvSpPr txBox="true"/>
          <p:nvPr/>
        </p:nvSpPr>
        <p:spPr>
          <a:xfrm rot="0">
            <a:off x="2059451" y="5941547"/>
            <a:ext cx="3467055" cy="1349086"/>
          </a:xfrm>
          <a:prstGeom prst="rect">
            <a:avLst/>
          </a:prstGeom>
        </p:spPr>
        <p:txBody>
          <a:bodyPr anchor="t" rtlCol="false" tIns="0" lIns="0" bIns="0" rIns="0">
            <a:spAutoFit/>
          </a:bodyPr>
          <a:lstStyle/>
          <a:p>
            <a:pPr algn="ctr">
              <a:lnSpc>
                <a:spcPts val="3659"/>
              </a:lnSpc>
            </a:pPr>
            <a:r>
              <a:rPr lang="en-US" sz="2651" spc="259">
                <a:solidFill>
                  <a:srgbClr val="231F20"/>
                </a:solidFill>
                <a:latin typeface="DM Sans Bold"/>
              </a:rPr>
              <a:t>ΜΟΝΑΣΤΉΡΙ ΤΟΥ ΑΓΊΟΥ ΙΩΆΝΝΗ ΤΟΥ ΒΑΠΤΙΣΤΉ</a:t>
            </a:r>
          </a:p>
        </p:txBody>
      </p:sp>
      <p:sp>
        <p:nvSpPr>
          <p:cNvPr name="Freeform 12" id="12"/>
          <p:cNvSpPr/>
          <p:nvPr/>
        </p:nvSpPr>
        <p:spPr>
          <a:xfrm flipH="false" flipV="false" rot="0">
            <a:off x="6267505" y="1920649"/>
            <a:ext cx="2027545" cy="3080525"/>
          </a:xfrm>
          <a:custGeom>
            <a:avLst/>
            <a:gdLst/>
            <a:ahLst/>
            <a:cxnLst/>
            <a:rect r="r" b="b" t="t" l="l"/>
            <a:pathLst>
              <a:path h="3080525" w="2027545">
                <a:moveTo>
                  <a:pt x="0" y="0"/>
                </a:moveTo>
                <a:lnTo>
                  <a:pt x="2027546" y="0"/>
                </a:lnTo>
                <a:lnTo>
                  <a:pt x="2027546" y="3080525"/>
                </a:lnTo>
                <a:lnTo>
                  <a:pt x="0" y="308052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13" id="13"/>
          <p:cNvGrpSpPr/>
          <p:nvPr/>
        </p:nvGrpSpPr>
        <p:grpSpPr>
          <a:xfrm rot="0">
            <a:off x="7030737" y="5240576"/>
            <a:ext cx="501082" cy="501082"/>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31211"/>
            </a:solidFill>
          </p:spPr>
        </p:sp>
        <p:sp>
          <p:nvSpPr>
            <p:cNvPr name="TextBox 15" id="15"/>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sp>
        <p:nvSpPr>
          <p:cNvPr name="TextBox 16" id="16"/>
          <p:cNvSpPr txBox="true"/>
          <p:nvPr/>
        </p:nvSpPr>
        <p:spPr>
          <a:xfrm rot="0">
            <a:off x="6267505" y="2339199"/>
            <a:ext cx="2027545" cy="1121713"/>
          </a:xfrm>
          <a:prstGeom prst="rect">
            <a:avLst/>
          </a:prstGeom>
        </p:spPr>
        <p:txBody>
          <a:bodyPr anchor="t" rtlCol="false" tIns="0" lIns="0" bIns="0" rIns="0">
            <a:spAutoFit/>
          </a:bodyPr>
          <a:lstStyle/>
          <a:p>
            <a:pPr algn="ctr">
              <a:lnSpc>
                <a:spcPts val="9141"/>
              </a:lnSpc>
            </a:pPr>
            <a:r>
              <a:rPr lang="en-US" sz="6624" spc="649">
                <a:solidFill>
                  <a:srgbClr val="FFFBFB"/>
                </a:solidFill>
                <a:latin typeface="DM Sans Bold"/>
              </a:rPr>
              <a:t>02</a:t>
            </a:r>
          </a:p>
        </p:txBody>
      </p:sp>
      <p:sp>
        <p:nvSpPr>
          <p:cNvPr name="Freeform 17" id="17"/>
          <p:cNvSpPr/>
          <p:nvPr/>
        </p:nvSpPr>
        <p:spPr>
          <a:xfrm flipH="false" flipV="false" rot="0">
            <a:off x="9758062" y="1920649"/>
            <a:ext cx="2027545" cy="3080525"/>
          </a:xfrm>
          <a:custGeom>
            <a:avLst/>
            <a:gdLst/>
            <a:ahLst/>
            <a:cxnLst/>
            <a:rect r="r" b="b" t="t" l="l"/>
            <a:pathLst>
              <a:path h="3080525" w="2027545">
                <a:moveTo>
                  <a:pt x="0" y="0"/>
                </a:moveTo>
                <a:lnTo>
                  <a:pt x="2027546" y="0"/>
                </a:lnTo>
                <a:lnTo>
                  <a:pt x="2027546" y="3080525"/>
                </a:lnTo>
                <a:lnTo>
                  <a:pt x="0" y="308052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18" id="18"/>
          <p:cNvGrpSpPr/>
          <p:nvPr/>
        </p:nvGrpSpPr>
        <p:grpSpPr>
          <a:xfrm rot="0">
            <a:off x="10521294" y="5240576"/>
            <a:ext cx="501082" cy="501082"/>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31211"/>
            </a:solidFill>
          </p:spPr>
        </p:sp>
        <p:sp>
          <p:nvSpPr>
            <p:cNvPr name="TextBox 20" id="20"/>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sp>
        <p:nvSpPr>
          <p:cNvPr name="TextBox 21" id="21"/>
          <p:cNvSpPr txBox="true"/>
          <p:nvPr/>
        </p:nvSpPr>
        <p:spPr>
          <a:xfrm rot="0">
            <a:off x="9758062" y="2339199"/>
            <a:ext cx="2027545" cy="1121713"/>
          </a:xfrm>
          <a:prstGeom prst="rect">
            <a:avLst/>
          </a:prstGeom>
        </p:spPr>
        <p:txBody>
          <a:bodyPr anchor="t" rtlCol="false" tIns="0" lIns="0" bIns="0" rIns="0">
            <a:spAutoFit/>
          </a:bodyPr>
          <a:lstStyle/>
          <a:p>
            <a:pPr algn="ctr">
              <a:lnSpc>
                <a:spcPts val="9141"/>
              </a:lnSpc>
            </a:pPr>
            <a:r>
              <a:rPr lang="en-US" sz="6624" spc="649">
                <a:solidFill>
                  <a:srgbClr val="FFFBFB"/>
                </a:solidFill>
                <a:latin typeface="DM Sans Bold"/>
              </a:rPr>
              <a:t>03</a:t>
            </a:r>
          </a:p>
        </p:txBody>
      </p:sp>
      <p:sp>
        <p:nvSpPr>
          <p:cNvPr name="Freeform 22" id="22"/>
          <p:cNvSpPr/>
          <p:nvPr/>
        </p:nvSpPr>
        <p:spPr>
          <a:xfrm flipH="false" flipV="false" rot="0">
            <a:off x="13248619" y="1920649"/>
            <a:ext cx="2027545" cy="3080525"/>
          </a:xfrm>
          <a:custGeom>
            <a:avLst/>
            <a:gdLst/>
            <a:ahLst/>
            <a:cxnLst/>
            <a:rect r="r" b="b" t="t" l="l"/>
            <a:pathLst>
              <a:path h="3080525" w="2027545">
                <a:moveTo>
                  <a:pt x="0" y="0"/>
                </a:moveTo>
                <a:lnTo>
                  <a:pt x="2027546" y="0"/>
                </a:lnTo>
                <a:lnTo>
                  <a:pt x="2027546" y="3080525"/>
                </a:lnTo>
                <a:lnTo>
                  <a:pt x="0" y="308052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23" id="23"/>
          <p:cNvGrpSpPr/>
          <p:nvPr/>
        </p:nvGrpSpPr>
        <p:grpSpPr>
          <a:xfrm rot="0">
            <a:off x="14011851" y="5240576"/>
            <a:ext cx="501082" cy="501082"/>
            <a:chOff x="0" y="0"/>
            <a:chExt cx="812800" cy="812800"/>
          </a:xfrm>
        </p:grpSpPr>
        <p:sp>
          <p:nvSpPr>
            <p:cNvPr name="Freeform 24" id="2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31211"/>
            </a:solidFill>
          </p:spPr>
        </p:sp>
        <p:sp>
          <p:nvSpPr>
            <p:cNvPr name="TextBox 25" id="25"/>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sp>
        <p:nvSpPr>
          <p:cNvPr name="TextBox 26" id="26"/>
          <p:cNvSpPr txBox="true"/>
          <p:nvPr/>
        </p:nvSpPr>
        <p:spPr>
          <a:xfrm rot="0">
            <a:off x="13248619" y="2339199"/>
            <a:ext cx="2027545" cy="1121713"/>
          </a:xfrm>
          <a:prstGeom prst="rect">
            <a:avLst/>
          </a:prstGeom>
        </p:spPr>
        <p:txBody>
          <a:bodyPr anchor="t" rtlCol="false" tIns="0" lIns="0" bIns="0" rIns="0">
            <a:spAutoFit/>
          </a:bodyPr>
          <a:lstStyle/>
          <a:p>
            <a:pPr algn="ctr">
              <a:lnSpc>
                <a:spcPts val="9141"/>
              </a:lnSpc>
            </a:pPr>
            <a:r>
              <a:rPr lang="en-US" sz="6624" spc="649">
                <a:solidFill>
                  <a:srgbClr val="FFFBFB"/>
                </a:solidFill>
                <a:latin typeface="DM Sans Bold"/>
              </a:rPr>
              <a:t>04</a:t>
            </a:r>
          </a:p>
        </p:txBody>
      </p:sp>
      <p:sp>
        <p:nvSpPr>
          <p:cNvPr name="TextBox 27" id="27"/>
          <p:cNvSpPr txBox="true"/>
          <p:nvPr/>
        </p:nvSpPr>
        <p:spPr>
          <a:xfrm rot="0">
            <a:off x="5755200" y="7246481"/>
            <a:ext cx="3204526" cy="1213232"/>
          </a:xfrm>
          <a:prstGeom prst="rect">
            <a:avLst/>
          </a:prstGeom>
        </p:spPr>
        <p:txBody>
          <a:bodyPr anchor="t" rtlCol="false" tIns="0" lIns="0" bIns="0" rIns="0">
            <a:spAutoFit/>
          </a:bodyPr>
          <a:lstStyle/>
          <a:p>
            <a:pPr algn="ctr">
              <a:lnSpc>
                <a:spcPts val="3235"/>
              </a:lnSpc>
            </a:pPr>
            <a:r>
              <a:rPr lang="en-US" sz="2344" spc="229">
                <a:solidFill>
                  <a:srgbClr val="231F20"/>
                </a:solidFill>
                <a:latin typeface="DM Sans"/>
              </a:rPr>
              <a:t>Μπορείτε να μείνετε σε αυτό το ξενοδοχείο</a:t>
            </a:r>
          </a:p>
        </p:txBody>
      </p:sp>
      <p:sp>
        <p:nvSpPr>
          <p:cNvPr name="TextBox 28" id="28"/>
          <p:cNvSpPr txBox="true"/>
          <p:nvPr/>
        </p:nvSpPr>
        <p:spPr>
          <a:xfrm rot="0">
            <a:off x="5889722" y="5941547"/>
            <a:ext cx="2709833" cy="999170"/>
          </a:xfrm>
          <a:prstGeom prst="rect">
            <a:avLst/>
          </a:prstGeom>
        </p:spPr>
        <p:txBody>
          <a:bodyPr anchor="t" rtlCol="false" tIns="0" lIns="0" bIns="0" rIns="0">
            <a:spAutoFit/>
          </a:bodyPr>
          <a:lstStyle/>
          <a:p>
            <a:pPr algn="ctr">
              <a:lnSpc>
                <a:spcPts val="4073"/>
              </a:lnSpc>
            </a:pPr>
            <a:r>
              <a:rPr lang="en-US" sz="2951" spc="289">
                <a:solidFill>
                  <a:srgbClr val="231F20"/>
                </a:solidFill>
                <a:latin typeface="DM Sans Bold"/>
              </a:rPr>
              <a:t>ERODIOS HOTEL</a:t>
            </a:r>
          </a:p>
        </p:txBody>
      </p:sp>
      <p:sp>
        <p:nvSpPr>
          <p:cNvPr name="TextBox 29" id="29"/>
          <p:cNvSpPr txBox="true"/>
          <p:nvPr/>
        </p:nvSpPr>
        <p:spPr>
          <a:xfrm rot="0">
            <a:off x="9350250" y="7246481"/>
            <a:ext cx="3204526" cy="803657"/>
          </a:xfrm>
          <a:prstGeom prst="rect">
            <a:avLst/>
          </a:prstGeom>
        </p:spPr>
        <p:txBody>
          <a:bodyPr anchor="t" rtlCol="false" tIns="0" lIns="0" bIns="0" rIns="0">
            <a:spAutoFit/>
          </a:bodyPr>
          <a:lstStyle/>
          <a:p>
            <a:pPr algn="ctr">
              <a:lnSpc>
                <a:spcPts val="3235"/>
              </a:lnSpc>
            </a:pPr>
            <a:r>
              <a:rPr lang="en-US" sz="2344" spc="229">
                <a:solidFill>
                  <a:srgbClr val="231F20"/>
                </a:solidFill>
                <a:latin typeface="DM Sans"/>
              </a:rPr>
              <a:t>Μπορείτε να φάτε εκεί</a:t>
            </a:r>
          </a:p>
        </p:txBody>
      </p:sp>
      <p:sp>
        <p:nvSpPr>
          <p:cNvPr name="TextBox 30" id="30"/>
          <p:cNvSpPr txBox="true"/>
          <p:nvPr/>
        </p:nvSpPr>
        <p:spPr>
          <a:xfrm rot="0">
            <a:off x="9455604" y="5942960"/>
            <a:ext cx="2993819" cy="999170"/>
          </a:xfrm>
          <a:prstGeom prst="rect">
            <a:avLst/>
          </a:prstGeom>
        </p:spPr>
        <p:txBody>
          <a:bodyPr anchor="t" rtlCol="false" tIns="0" lIns="0" bIns="0" rIns="0">
            <a:spAutoFit/>
          </a:bodyPr>
          <a:lstStyle/>
          <a:p>
            <a:pPr algn="ctr">
              <a:lnSpc>
                <a:spcPts val="4073"/>
              </a:lnSpc>
            </a:pPr>
            <a:r>
              <a:rPr lang="en-US" sz="2951" spc="289">
                <a:solidFill>
                  <a:srgbClr val="231F20"/>
                </a:solidFill>
                <a:latin typeface="DM Sans Bold"/>
              </a:rPr>
              <a:t>EVORA RESTAURANT</a:t>
            </a:r>
          </a:p>
        </p:txBody>
      </p:sp>
      <p:sp>
        <p:nvSpPr>
          <p:cNvPr name="TextBox 31" id="31"/>
          <p:cNvSpPr txBox="true"/>
          <p:nvPr/>
        </p:nvSpPr>
        <p:spPr>
          <a:xfrm rot="0">
            <a:off x="12910670" y="7246481"/>
            <a:ext cx="3204526" cy="803657"/>
          </a:xfrm>
          <a:prstGeom prst="rect">
            <a:avLst/>
          </a:prstGeom>
        </p:spPr>
        <p:txBody>
          <a:bodyPr anchor="t" rtlCol="false" tIns="0" lIns="0" bIns="0" rIns="0">
            <a:spAutoFit/>
          </a:bodyPr>
          <a:lstStyle/>
          <a:p>
            <a:pPr algn="ctr">
              <a:lnSpc>
                <a:spcPts val="3235"/>
              </a:lnSpc>
            </a:pPr>
            <a:r>
              <a:rPr lang="en-US" sz="2344" spc="229">
                <a:solidFill>
                  <a:srgbClr val="231F20"/>
                </a:solidFill>
                <a:latin typeface="DM Sans"/>
              </a:rPr>
              <a:t>Μπορείτε να τα επισκεφθείτε </a:t>
            </a:r>
          </a:p>
        </p:txBody>
      </p:sp>
      <p:sp>
        <p:nvSpPr>
          <p:cNvPr name="TextBox 32" id="32"/>
          <p:cNvSpPr txBox="true"/>
          <p:nvPr/>
        </p:nvSpPr>
        <p:spPr>
          <a:xfrm rot="0">
            <a:off x="12599121" y="5941547"/>
            <a:ext cx="3827623" cy="999170"/>
          </a:xfrm>
          <a:prstGeom prst="rect">
            <a:avLst/>
          </a:prstGeom>
        </p:spPr>
        <p:txBody>
          <a:bodyPr anchor="t" rtlCol="false" tIns="0" lIns="0" bIns="0" rIns="0">
            <a:spAutoFit/>
          </a:bodyPr>
          <a:lstStyle/>
          <a:p>
            <a:pPr algn="ctr">
              <a:lnSpc>
                <a:spcPts val="4073"/>
              </a:lnSpc>
            </a:pPr>
            <a:r>
              <a:rPr lang="en-US" sz="2951" spc="289">
                <a:solidFill>
                  <a:srgbClr val="231F20"/>
                </a:solidFill>
                <a:latin typeface="DM Sans Bold"/>
              </a:rPr>
              <a:t>ΑΡΧΑΙΟΛΟΓΙΚΆ ΜΟΥΣΕΊΑ</a:t>
            </a:r>
          </a:p>
        </p:txBody>
      </p:sp>
      <p:sp>
        <p:nvSpPr>
          <p:cNvPr name="Freeform 33" id="33"/>
          <p:cNvSpPr/>
          <p:nvPr/>
        </p:nvSpPr>
        <p:spPr>
          <a:xfrm flipH="false" flipV="false" rot="-10799999">
            <a:off x="-2729621" y="-7074240"/>
            <a:ext cx="7835077" cy="10939025"/>
          </a:xfrm>
          <a:custGeom>
            <a:avLst/>
            <a:gdLst/>
            <a:ahLst/>
            <a:cxnLst/>
            <a:rect r="r" b="b" t="t" l="l"/>
            <a:pathLst>
              <a:path h="10939025" w="7835077">
                <a:moveTo>
                  <a:pt x="0" y="0"/>
                </a:moveTo>
                <a:lnTo>
                  <a:pt x="7835076" y="0"/>
                </a:lnTo>
                <a:lnTo>
                  <a:pt x="7835076" y="10939026"/>
                </a:lnTo>
                <a:lnTo>
                  <a:pt x="0" y="1093902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34" id="34"/>
          <p:cNvSpPr txBox="true"/>
          <p:nvPr/>
        </p:nvSpPr>
        <p:spPr>
          <a:xfrm rot="0">
            <a:off x="2349441" y="7490659"/>
            <a:ext cx="3177064" cy="1203162"/>
          </a:xfrm>
          <a:prstGeom prst="rect">
            <a:avLst/>
          </a:prstGeom>
        </p:spPr>
        <p:txBody>
          <a:bodyPr anchor="t" rtlCol="false" tIns="0" lIns="0" bIns="0" rIns="0">
            <a:spAutoFit/>
          </a:bodyPr>
          <a:lstStyle/>
          <a:p>
            <a:pPr algn="ctr">
              <a:lnSpc>
                <a:spcPts val="3207"/>
              </a:lnSpc>
            </a:pPr>
            <a:r>
              <a:rPr lang="en-US" sz="2324" spc="227">
                <a:solidFill>
                  <a:srgbClr val="231F20"/>
                </a:solidFill>
                <a:latin typeface="DM Sans"/>
              </a:rPr>
              <a:t>Μπορείτε να προσευχηθείτε εκεί</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13662994" y="337474"/>
            <a:ext cx="4296549" cy="9570246"/>
            <a:chOff x="0" y="0"/>
            <a:chExt cx="1131601" cy="2520559"/>
          </a:xfrm>
        </p:grpSpPr>
        <p:sp>
          <p:nvSpPr>
            <p:cNvPr name="Freeform 4" id="4"/>
            <p:cNvSpPr/>
            <p:nvPr/>
          </p:nvSpPr>
          <p:spPr>
            <a:xfrm flipH="false" flipV="false" rot="0">
              <a:off x="0" y="0"/>
              <a:ext cx="1131601" cy="2520559"/>
            </a:xfrm>
            <a:custGeom>
              <a:avLst/>
              <a:gdLst/>
              <a:ahLst/>
              <a:cxnLst/>
              <a:rect r="r" b="b" t="t" l="l"/>
              <a:pathLst>
                <a:path h="2520559" w="1131601">
                  <a:moveTo>
                    <a:pt x="0" y="0"/>
                  </a:moveTo>
                  <a:lnTo>
                    <a:pt x="1131601" y="0"/>
                  </a:lnTo>
                  <a:lnTo>
                    <a:pt x="1131601" y="2520559"/>
                  </a:lnTo>
                  <a:lnTo>
                    <a:pt x="0" y="2520559"/>
                  </a:lnTo>
                  <a:close/>
                </a:path>
              </a:pathLst>
            </a:custGeom>
            <a:solidFill>
              <a:srgbClr val="CCCCCC"/>
            </a:solidFill>
          </p:spPr>
        </p:sp>
        <p:sp>
          <p:nvSpPr>
            <p:cNvPr name="TextBox 5" id="5"/>
            <p:cNvSpPr txBox="true"/>
            <p:nvPr/>
          </p:nvSpPr>
          <p:spPr>
            <a:xfrm>
              <a:off x="0" y="-19050"/>
              <a:ext cx="1131601" cy="2539609"/>
            </a:xfrm>
            <a:prstGeom prst="rect">
              <a:avLst/>
            </a:prstGeom>
          </p:spPr>
          <p:txBody>
            <a:bodyPr anchor="ctr" rtlCol="false" tIns="50800" lIns="50800" bIns="50800" rIns="50800"/>
            <a:lstStyle/>
            <a:p>
              <a:pPr algn="ctr">
                <a:lnSpc>
                  <a:spcPts val="2859"/>
                </a:lnSpc>
              </a:pPr>
            </a:p>
          </p:txBody>
        </p:sp>
      </p:grpSp>
      <p:sp>
        <p:nvSpPr>
          <p:cNvPr name="Freeform 6" id="6"/>
          <p:cNvSpPr/>
          <p:nvPr/>
        </p:nvSpPr>
        <p:spPr>
          <a:xfrm flipH="false" flipV="false" rot="0">
            <a:off x="10758785" y="1049603"/>
            <a:ext cx="6176060" cy="8208697"/>
          </a:xfrm>
          <a:custGeom>
            <a:avLst/>
            <a:gdLst/>
            <a:ahLst/>
            <a:cxnLst/>
            <a:rect r="r" b="b" t="t" l="l"/>
            <a:pathLst>
              <a:path h="8208697" w="6176060">
                <a:moveTo>
                  <a:pt x="0" y="0"/>
                </a:moveTo>
                <a:lnTo>
                  <a:pt x="6176060" y="0"/>
                </a:lnTo>
                <a:lnTo>
                  <a:pt x="6176060" y="8208697"/>
                </a:lnTo>
                <a:lnTo>
                  <a:pt x="0" y="8208697"/>
                </a:lnTo>
                <a:lnTo>
                  <a:pt x="0" y="0"/>
                </a:lnTo>
                <a:close/>
              </a:path>
            </a:pathLst>
          </a:custGeom>
          <a:blipFill>
            <a:blip r:embed="rId3"/>
            <a:stretch>
              <a:fillRect l="-49746" t="0" r="-49746" b="0"/>
            </a:stretch>
          </a:blipFill>
        </p:spPr>
      </p:sp>
      <p:sp>
        <p:nvSpPr>
          <p:cNvPr name="TextBox 7" id="7"/>
          <p:cNvSpPr txBox="true"/>
          <p:nvPr/>
        </p:nvSpPr>
        <p:spPr>
          <a:xfrm rot="0">
            <a:off x="2142191" y="964805"/>
            <a:ext cx="6634882" cy="2025235"/>
          </a:xfrm>
          <a:prstGeom prst="rect">
            <a:avLst/>
          </a:prstGeom>
        </p:spPr>
        <p:txBody>
          <a:bodyPr anchor="t" rtlCol="false" tIns="0" lIns="0" bIns="0" rIns="0">
            <a:spAutoFit/>
          </a:bodyPr>
          <a:lstStyle/>
          <a:p>
            <a:pPr>
              <a:lnSpc>
                <a:spcPts val="8160"/>
              </a:lnSpc>
            </a:pPr>
            <a:r>
              <a:rPr lang="en-US" sz="5913" spc="579">
                <a:solidFill>
                  <a:srgbClr val="231F20"/>
                </a:solidFill>
                <a:latin typeface="Oswald Bold"/>
              </a:rPr>
              <a:t>ΣΧΕΤΙΚΆ ΜΕ ΤΟ ΈΡΓΟ</a:t>
            </a:r>
          </a:p>
        </p:txBody>
      </p:sp>
      <p:grpSp>
        <p:nvGrpSpPr>
          <p:cNvPr name="Group 8" id="8"/>
          <p:cNvGrpSpPr/>
          <p:nvPr/>
        </p:nvGrpSpPr>
        <p:grpSpPr>
          <a:xfrm rot="0">
            <a:off x="1005820" y="4738301"/>
            <a:ext cx="9752965" cy="2465422"/>
            <a:chOff x="0" y="0"/>
            <a:chExt cx="13003953" cy="3287229"/>
          </a:xfrm>
        </p:grpSpPr>
        <p:sp>
          <p:nvSpPr>
            <p:cNvPr name="Freeform 9" id="9"/>
            <p:cNvSpPr/>
            <p:nvPr/>
          </p:nvSpPr>
          <p:spPr>
            <a:xfrm flipH="false" flipV="false" rot="0">
              <a:off x="0" y="1910100"/>
              <a:ext cx="13003953" cy="1377130"/>
            </a:xfrm>
            <a:custGeom>
              <a:avLst/>
              <a:gdLst/>
              <a:ahLst/>
              <a:cxnLst/>
              <a:rect r="r" b="b" t="t" l="l"/>
              <a:pathLst>
                <a:path h="1377130" w="13003953">
                  <a:moveTo>
                    <a:pt x="0" y="0"/>
                  </a:moveTo>
                  <a:lnTo>
                    <a:pt x="13003953" y="0"/>
                  </a:lnTo>
                  <a:lnTo>
                    <a:pt x="13003953" y="1377129"/>
                  </a:lnTo>
                  <a:lnTo>
                    <a:pt x="0" y="1377129"/>
                  </a:lnTo>
                  <a:lnTo>
                    <a:pt x="0" y="0"/>
                  </a:lnTo>
                  <a:close/>
                </a:path>
              </a:pathLst>
            </a:custGeom>
            <a:blipFill>
              <a:blip r:embed="rId4"/>
              <a:stretch>
                <a:fillRect l="0" t="-86495" r="0" b="0"/>
              </a:stretch>
            </a:blipFill>
          </p:spPr>
        </p:sp>
        <p:grpSp>
          <p:nvGrpSpPr>
            <p:cNvPr name="Group 10" id="10"/>
            <p:cNvGrpSpPr/>
            <p:nvPr/>
          </p:nvGrpSpPr>
          <p:grpSpPr>
            <a:xfrm rot="0">
              <a:off x="0" y="0"/>
              <a:ext cx="12813391" cy="2598665"/>
              <a:chOff x="0" y="0"/>
              <a:chExt cx="3682024" cy="746746"/>
            </a:xfrm>
          </p:grpSpPr>
          <p:sp>
            <p:nvSpPr>
              <p:cNvPr name="Freeform 11" id="11"/>
              <p:cNvSpPr/>
              <p:nvPr/>
            </p:nvSpPr>
            <p:spPr>
              <a:xfrm flipH="false" flipV="false" rot="0">
                <a:off x="0" y="0"/>
                <a:ext cx="3682024" cy="746746"/>
              </a:xfrm>
              <a:custGeom>
                <a:avLst/>
                <a:gdLst/>
                <a:ahLst/>
                <a:cxnLst/>
                <a:rect r="r" b="b" t="t" l="l"/>
                <a:pathLst>
                  <a:path h="746746" w="3682024">
                    <a:moveTo>
                      <a:pt x="0" y="0"/>
                    </a:moveTo>
                    <a:lnTo>
                      <a:pt x="3682024" y="0"/>
                    </a:lnTo>
                    <a:lnTo>
                      <a:pt x="3682024" y="746746"/>
                    </a:lnTo>
                    <a:lnTo>
                      <a:pt x="0" y="746746"/>
                    </a:lnTo>
                    <a:close/>
                  </a:path>
                </a:pathLst>
              </a:custGeom>
              <a:solidFill>
                <a:srgbClr val="EFEFEF"/>
              </a:solidFill>
            </p:spPr>
          </p:sp>
          <p:sp>
            <p:nvSpPr>
              <p:cNvPr name="TextBox 12" id="12"/>
              <p:cNvSpPr txBox="true"/>
              <p:nvPr/>
            </p:nvSpPr>
            <p:spPr>
              <a:xfrm>
                <a:off x="0" y="-19050"/>
                <a:ext cx="3682024" cy="765796"/>
              </a:xfrm>
              <a:prstGeom prst="rect">
                <a:avLst/>
              </a:prstGeom>
            </p:spPr>
            <p:txBody>
              <a:bodyPr anchor="ctr" rtlCol="false" tIns="50800" lIns="50800" bIns="50800" rIns="50800"/>
              <a:lstStyle/>
              <a:p>
                <a:pPr algn="ctr">
                  <a:lnSpc>
                    <a:spcPts val="2859"/>
                  </a:lnSpc>
                </a:pPr>
              </a:p>
            </p:txBody>
          </p:sp>
        </p:grpSp>
        <p:sp>
          <p:nvSpPr>
            <p:cNvPr name="Freeform 13" id="13"/>
            <p:cNvSpPr/>
            <p:nvPr/>
          </p:nvSpPr>
          <p:spPr>
            <a:xfrm flipH="false" flipV="false" rot="0">
              <a:off x="306144" y="513503"/>
              <a:ext cx="1545940" cy="1571658"/>
            </a:xfrm>
            <a:custGeom>
              <a:avLst/>
              <a:gdLst/>
              <a:ahLst/>
              <a:cxnLst/>
              <a:rect r="r" b="b" t="t" l="l"/>
              <a:pathLst>
                <a:path h="1571658" w="1545940">
                  <a:moveTo>
                    <a:pt x="0" y="0"/>
                  </a:moveTo>
                  <a:lnTo>
                    <a:pt x="1545940" y="0"/>
                  </a:lnTo>
                  <a:lnTo>
                    <a:pt x="1545940" y="1571658"/>
                  </a:lnTo>
                  <a:lnTo>
                    <a:pt x="0" y="157165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4" id="14"/>
            <p:cNvSpPr txBox="true"/>
            <p:nvPr/>
          </p:nvSpPr>
          <p:spPr>
            <a:xfrm rot="0">
              <a:off x="2355610" y="320461"/>
              <a:ext cx="9509575" cy="1008627"/>
            </a:xfrm>
            <a:prstGeom prst="rect">
              <a:avLst/>
            </a:prstGeom>
          </p:spPr>
          <p:txBody>
            <a:bodyPr anchor="t" rtlCol="false" tIns="0" lIns="0" bIns="0" rIns="0">
              <a:spAutoFit/>
            </a:bodyPr>
            <a:lstStyle/>
            <a:p>
              <a:pPr algn="l" marL="0" indent="0" lvl="0">
                <a:lnSpc>
                  <a:spcPts val="3050"/>
                </a:lnSpc>
                <a:spcBef>
                  <a:spcPct val="0"/>
                </a:spcBef>
              </a:pPr>
              <a:r>
                <a:rPr lang="en-US" sz="2210" spc="216">
                  <a:solidFill>
                    <a:srgbClr val="231F20"/>
                  </a:solidFill>
                  <a:latin typeface="DM Sans"/>
                </a:rPr>
                <a:t>Αυτό το έργο δημιουργήθηκε για την εργασία μου στο μάθημα της Γεωγραφίας.</a:t>
              </a:r>
            </a:p>
          </p:txBody>
        </p:sp>
      </p:grpSp>
      <p:sp>
        <p:nvSpPr>
          <p:cNvPr name="Freeform 15" id="15"/>
          <p:cNvSpPr/>
          <p:nvPr/>
        </p:nvSpPr>
        <p:spPr>
          <a:xfrm flipH="false" flipV="false" rot="0">
            <a:off x="-2514264" y="6872081"/>
            <a:ext cx="7616557" cy="7815497"/>
          </a:xfrm>
          <a:custGeom>
            <a:avLst/>
            <a:gdLst/>
            <a:ahLst/>
            <a:cxnLst/>
            <a:rect r="r" b="b" t="t" l="l"/>
            <a:pathLst>
              <a:path h="7815497" w="7616557">
                <a:moveTo>
                  <a:pt x="0" y="0"/>
                </a:moveTo>
                <a:lnTo>
                  <a:pt x="7616556" y="0"/>
                </a:lnTo>
                <a:lnTo>
                  <a:pt x="7616556" y="7815496"/>
                </a:lnTo>
                <a:lnTo>
                  <a:pt x="0" y="781549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10580377">
            <a:off x="9407140" y="-9309963"/>
            <a:ext cx="24036383" cy="24664199"/>
          </a:xfrm>
          <a:custGeom>
            <a:avLst/>
            <a:gdLst/>
            <a:ahLst/>
            <a:cxnLst/>
            <a:rect r="r" b="b" t="t" l="l"/>
            <a:pathLst>
              <a:path h="24664199" w="24036383">
                <a:moveTo>
                  <a:pt x="0" y="0"/>
                </a:moveTo>
                <a:lnTo>
                  <a:pt x="24036383" y="0"/>
                </a:lnTo>
                <a:lnTo>
                  <a:pt x="24036383" y="24664198"/>
                </a:lnTo>
                <a:lnTo>
                  <a:pt x="0" y="2466419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1561733" y="2105045"/>
            <a:ext cx="8097687" cy="3241963"/>
          </a:xfrm>
          <a:prstGeom prst="rect">
            <a:avLst/>
          </a:prstGeom>
        </p:spPr>
        <p:txBody>
          <a:bodyPr anchor="t" rtlCol="false" tIns="0" lIns="0" bIns="0" rIns="0">
            <a:spAutoFit/>
          </a:bodyPr>
          <a:lstStyle/>
          <a:p>
            <a:pPr marL="0" indent="0" lvl="0">
              <a:lnSpc>
                <a:spcPts val="13015"/>
              </a:lnSpc>
              <a:spcBef>
                <a:spcPct val="0"/>
              </a:spcBef>
            </a:pPr>
            <a:r>
              <a:rPr lang="en-US" sz="9431" spc="924">
                <a:solidFill>
                  <a:srgbClr val="231F20"/>
                </a:solidFill>
                <a:latin typeface="Oswald Bold"/>
              </a:rPr>
              <a:t>THANK'S FOR WATCHING</a:t>
            </a:r>
          </a:p>
        </p:txBody>
      </p:sp>
      <p:sp>
        <p:nvSpPr>
          <p:cNvPr name="Freeform 5" id="5"/>
          <p:cNvSpPr/>
          <p:nvPr/>
        </p:nvSpPr>
        <p:spPr>
          <a:xfrm flipH="false" flipV="false" rot="0">
            <a:off x="15409623" y="2266970"/>
            <a:ext cx="734693" cy="755166"/>
          </a:xfrm>
          <a:custGeom>
            <a:avLst/>
            <a:gdLst/>
            <a:ahLst/>
            <a:cxnLst/>
            <a:rect r="r" b="b" t="t" l="l"/>
            <a:pathLst>
              <a:path h="755166" w="734693">
                <a:moveTo>
                  <a:pt x="0" y="0"/>
                </a:moveTo>
                <a:lnTo>
                  <a:pt x="734692" y="0"/>
                </a:lnTo>
                <a:lnTo>
                  <a:pt x="734692" y="755166"/>
                </a:lnTo>
                <a:lnTo>
                  <a:pt x="0" y="75516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6" id="6"/>
          <p:cNvSpPr txBox="true"/>
          <p:nvPr/>
        </p:nvSpPr>
        <p:spPr>
          <a:xfrm rot="0">
            <a:off x="14461756" y="3090876"/>
            <a:ext cx="2630426" cy="716113"/>
          </a:xfrm>
          <a:prstGeom prst="rect">
            <a:avLst/>
          </a:prstGeom>
        </p:spPr>
        <p:txBody>
          <a:bodyPr anchor="t" rtlCol="false" tIns="0" lIns="0" bIns="0" rIns="0">
            <a:spAutoFit/>
          </a:bodyPr>
          <a:lstStyle/>
          <a:p>
            <a:pPr algn="ctr" marL="0" indent="0" lvl="0">
              <a:lnSpc>
                <a:spcPts val="2947"/>
              </a:lnSpc>
              <a:spcBef>
                <a:spcPct val="0"/>
              </a:spcBef>
            </a:pPr>
            <a:r>
              <a:rPr lang="en-US" sz="2135" spc="209">
                <a:solidFill>
                  <a:srgbClr val="231F20"/>
                </a:solidFill>
                <a:latin typeface="Montserrat Classic Bold"/>
              </a:rPr>
              <a:t>KONSTANTINOS MAVRIDIS</a:t>
            </a:r>
          </a:p>
        </p:txBody>
      </p:sp>
      <p:sp>
        <p:nvSpPr>
          <p:cNvPr name="Freeform 7" id="7"/>
          <p:cNvSpPr/>
          <p:nvPr/>
        </p:nvSpPr>
        <p:spPr>
          <a:xfrm flipH="true" flipV="false" rot="0">
            <a:off x="-4254153" y="7476061"/>
            <a:ext cx="11881594" cy="3564478"/>
          </a:xfrm>
          <a:custGeom>
            <a:avLst/>
            <a:gdLst/>
            <a:ahLst/>
            <a:cxnLst/>
            <a:rect r="r" b="b" t="t" l="l"/>
            <a:pathLst>
              <a:path h="3564478" w="11881594">
                <a:moveTo>
                  <a:pt x="11881594" y="0"/>
                </a:moveTo>
                <a:lnTo>
                  <a:pt x="0" y="0"/>
                </a:lnTo>
                <a:lnTo>
                  <a:pt x="0" y="3564478"/>
                </a:lnTo>
                <a:lnTo>
                  <a:pt x="11881594" y="3564478"/>
                </a:lnTo>
                <a:lnTo>
                  <a:pt x="11881594"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DAF_rqn2Ays</dc:identifier>
  <dcterms:modified xsi:type="dcterms:W3CDTF">2011-08-01T06:04:30Z</dcterms:modified>
  <cp:revision>1</cp:revision>
  <dc:title>lake</dc:title>
</cp:coreProperties>
</file>